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4" r:id="rId3"/>
    <p:sldId id="257" r:id="rId4"/>
    <p:sldId id="278" r:id="rId5"/>
    <p:sldId id="271" r:id="rId6"/>
    <p:sldId id="281" r:id="rId7"/>
    <p:sldId id="279" r:id="rId8"/>
    <p:sldId id="282"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a" initials="S" lastIdx="1" clrIdx="0"/>
  <p:cmAuthor id="1" name="Owner" initials="O" lastIdx="7"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390"/>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C92FF-794E-4271-BA74-ED4E4A1350BB}" type="datetimeFigureOut">
              <a:rPr lang="en-US" smtClean="0"/>
              <a:t>8/4/2013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F29DC-AEDF-4804-A363-8FAF57761BC3}" type="slidenum">
              <a:rPr lang="en-US" smtClean="0"/>
              <a:t>‹#›</a:t>
            </a:fld>
            <a:endParaRPr lang="en-US"/>
          </a:p>
        </p:txBody>
      </p:sp>
    </p:spTree>
    <p:extLst>
      <p:ext uri="{BB962C8B-B14F-4D97-AF65-F5344CB8AC3E}">
        <p14:creationId xmlns:p14="http://schemas.microsoft.com/office/powerpoint/2010/main" val="365929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(6 different ways) </a:t>
            </a:r>
            <a:r>
              <a:rPr lang="en-US" sz="1200" b="0" i="0" u="none" strike="noStrike" kern="1200" baseline="0" dirty="0" smtClean="0">
                <a:solidFill>
                  <a:schemeClr val="tx1"/>
                </a:solidFill>
                <a:latin typeface="+mn-lt"/>
                <a:ea typeface="+mn-ea"/>
                <a:cs typeface="+mn-cs"/>
              </a:rPr>
              <a:t>Students may act out this problem or use </a:t>
            </a:r>
            <a:r>
              <a:rPr lang="en-US" sz="1200" b="0" i="0" u="none" strike="noStrike" kern="1200" baseline="0" dirty="0" err="1" smtClean="0">
                <a:solidFill>
                  <a:schemeClr val="tx1"/>
                </a:solidFill>
                <a:latin typeface="+mn-lt"/>
                <a:ea typeface="+mn-ea"/>
                <a:cs typeface="+mn-cs"/>
              </a:rPr>
              <a:t>manipulatives</a:t>
            </a:r>
            <a:r>
              <a:rPr lang="en-US" sz="1200" b="0" i="0" u="none" strike="noStrike" kern="1200" baseline="0" dirty="0" smtClean="0">
                <a:solidFill>
                  <a:schemeClr val="tx1"/>
                </a:solidFill>
                <a:latin typeface="+mn-lt"/>
                <a:ea typeface="+mn-ea"/>
                <a:cs typeface="+mn-cs"/>
              </a:rPr>
              <a:t> such as teddy bear</a:t>
            </a:r>
          </a:p>
          <a:p>
            <a:r>
              <a:rPr lang="en-US" sz="1200" b="0" i="0" u="none" strike="noStrike" kern="1200" baseline="0" dirty="0" smtClean="0">
                <a:solidFill>
                  <a:schemeClr val="tx1"/>
                </a:solidFill>
                <a:latin typeface="+mn-lt"/>
                <a:ea typeface="+mn-ea"/>
                <a:cs typeface="+mn-cs"/>
              </a:rPr>
              <a:t>counters (one red, one blue, one green) to represent the three students. They should keep a</a:t>
            </a:r>
          </a:p>
          <a:p>
            <a:r>
              <a:rPr lang="en-US" sz="1200" b="0" i="0" u="none" strike="noStrike" kern="1200" baseline="0" smtClean="0">
                <a:solidFill>
                  <a:schemeClr val="tx1"/>
                </a:solidFill>
                <a:latin typeface="+mn-lt"/>
                <a:ea typeface="+mn-ea"/>
                <a:cs typeface="+mn-cs"/>
              </a:rPr>
              <a:t>table or chart to record their results.</a:t>
            </a:r>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(6 different ways) </a:t>
            </a:r>
            <a:r>
              <a:rPr lang="en-US" sz="1200" b="0" i="0" u="none" strike="noStrike" kern="1200" baseline="0" dirty="0" smtClean="0">
                <a:solidFill>
                  <a:schemeClr val="tx1"/>
                </a:solidFill>
                <a:latin typeface="+mn-lt"/>
                <a:ea typeface="+mn-ea"/>
                <a:cs typeface="+mn-cs"/>
              </a:rPr>
              <a:t>Students may act out this problem or use </a:t>
            </a:r>
            <a:r>
              <a:rPr lang="en-US" sz="1200" b="0" i="0" u="none" strike="noStrike" kern="1200" baseline="0" dirty="0" err="1" smtClean="0">
                <a:solidFill>
                  <a:schemeClr val="tx1"/>
                </a:solidFill>
                <a:latin typeface="+mn-lt"/>
                <a:ea typeface="+mn-ea"/>
                <a:cs typeface="+mn-cs"/>
              </a:rPr>
              <a:t>manipulatives</a:t>
            </a:r>
            <a:r>
              <a:rPr lang="en-US" sz="1200" b="0" i="0" u="none" strike="noStrike" kern="1200" baseline="0" dirty="0" smtClean="0">
                <a:solidFill>
                  <a:schemeClr val="tx1"/>
                </a:solidFill>
                <a:latin typeface="+mn-lt"/>
                <a:ea typeface="+mn-ea"/>
                <a:cs typeface="+mn-cs"/>
              </a:rPr>
              <a:t> such as teddy bear</a:t>
            </a:r>
          </a:p>
          <a:p>
            <a:r>
              <a:rPr lang="en-US" sz="1200" b="0" i="0" u="none" strike="noStrike" kern="1200" baseline="0" dirty="0" smtClean="0">
                <a:solidFill>
                  <a:schemeClr val="tx1"/>
                </a:solidFill>
                <a:latin typeface="+mn-lt"/>
                <a:ea typeface="+mn-ea"/>
                <a:cs typeface="+mn-cs"/>
              </a:rPr>
              <a:t>counters (one red, one blue, one green) to represent the three students. They should keep a</a:t>
            </a:r>
          </a:p>
          <a:p>
            <a:r>
              <a:rPr lang="en-US" sz="1200" b="0" i="0" u="none" strike="noStrike" kern="1200" baseline="0" smtClean="0">
                <a:solidFill>
                  <a:schemeClr val="tx1"/>
                </a:solidFill>
                <a:latin typeface="+mn-lt"/>
                <a:ea typeface="+mn-ea"/>
                <a:cs typeface="+mn-cs"/>
              </a:rPr>
              <a:t>table or chart to record their results.</a:t>
            </a:r>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9</a:t>
            </a:fld>
            <a:endParaRPr lang="en-US"/>
          </a:p>
        </p:txBody>
      </p:sp>
    </p:spTree>
    <p:extLst>
      <p:ext uri="{BB962C8B-B14F-4D97-AF65-F5344CB8AC3E}">
        <p14:creationId xmlns:p14="http://schemas.microsoft.com/office/powerpoint/2010/main" val="114551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2423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43049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30011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9412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195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5376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C4697-9A55-45E1-B2B2-6E79EE65BB6F}" type="datetimeFigureOut">
              <a:rPr lang="en-US" smtClean="0"/>
              <a:t>8/4/2013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94144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C4697-9A55-45E1-B2B2-6E79EE65BB6F}" type="datetimeFigureOut">
              <a:rPr lang="en-US" smtClean="0"/>
              <a:t>8/4/2013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459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C4697-9A55-45E1-B2B2-6E79EE65BB6F}" type="datetimeFigureOut">
              <a:rPr lang="en-US" smtClean="0"/>
              <a:t>8/4/2013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2190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69447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7642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C4697-9A55-45E1-B2B2-6E79EE65BB6F}" type="datetimeFigureOut">
              <a:rPr lang="en-US" smtClean="0"/>
              <a:t>8/4/2013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61934-A238-4888-A2EE-4CA22DE2A503}" type="slidenum">
              <a:rPr lang="en-US" smtClean="0"/>
              <a:t>‹#›</a:t>
            </a:fld>
            <a:endParaRPr lang="en-US"/>
          </a:p>
        </p:txBody>
      </p:sp>
    </p:spTree>
    <p:extLst>
      <p:ext uri="{BB962C8B-B14F-4D97-AF65-F5344CB8AC3E}">
        <p14:creationId xmlns:p14="http://schemas.microsoft.com/office/powerpoint/2010/main" val="355880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fontScale="90000"/>
          </a:bodyPr>
          <a:lstStyle/>
          <a:p>
            <a:r>
              <a:rPr lang="en-US" sz="8800" dirty="0" smtClean="0">
                <a:solidFill>
                  <a:srgbClr val="FFFF00"/>
                </a:solidFill>
              </a:rPr>
              <a:t>How many ways?</a:t>
            </a:r>
            <a:endParaRPr lang="en-US" sz="8800" dirty="0">
              <a:solidFill>
                <a:srgbClr val="FFFF00"/>
              </a:solidFill>
            </a:endParaRPr>
          </a:p>
        </p:txBody>
      </p:sp>
      <p:pic>
        <p:nvPicPr>
          <p:cNvPr id="1030" name="Picture 6" descr="C:\Users\Sylvia\AppData\Local\Microsoft\Windows\Temporary Internet Files\Content.IE5\1K0U69BO\MC9001407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3429000"/>
            <a:ext cx="3379622" cy="304129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rotWithShape="1">
          <a:blip r:embed="rId3" cstate="print">
            <a:clrChange>
              <a:clrFrom>
                <a:srgbClr val="FFFFFD"/>
              </a:clrFrom>
              <a:clrTo>
                <a:srgbClr val="FFFFFD">
                  <a:alpha val="0"/>
                </a:srgbClr>
              </a:clrTo>
            </a:clrChange>
            <a:extLst>
              <a:ext uri="{28A0092B-C50C-407E-A947-70E740481C1C}">
                <a14:useLocalDpi xmlns:a14="http://schemas.microsoft.com/office/drawing/2010/main" val="0"/>
              </a:ext>
            </a:extLst>
          </a:blip>
          <a:srcRect l="5152" t="11345" r="4545" b="14139"/>
          <a:stretch/>
        </p:blipFill>
        <p:spPr>
          <a:xfrm>
            <a:off x="34636" y="5638800"/>
            <a:ext cx="4128656" cy="1108364"/>
          </a:xfrm>
          <a:prstGeom prst="rect">
            <a:avLst/>
          </a:prstGeom>
        </p:spPr>
      </p:pic>
    </p:spTree>
    <p:extLst>
      <p:ext uri="{BB962C8B-B14F-4D97-AF65-F5344CB8AC3E}">
        <p14:creationId xmlns:p14="http://schemas.microsoft.com/office/powerpoint/2010/main" val="16513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304800"/>
            <a:ext cx="7848600" cy="4114800"/>
          </a:xfrm>
        </p:spPr>
        <p:txBody>
          <a:bodyPr>
            <a:noAutofit/>
          </a:bodyPr>
          <a:lstStyle/>
          <a:p>
            <a:pPr algn="l"/>
            <a:r>
              <a:rPr lang="en-US" sz="4000" b="1" dirty="0" smtClean="0">
                <a:solidFill>
                  <a:srgbClr val="FFFF00"/>
                </a:solidFill>
              </a:rPr>
              <a:t>Darby, Addie, </a:t>
            </a:r>
            <a:r>
              <a:rPr lang="en-US" sz="4000" b="1" dirty="0">
                <a:solidFill>
                  <a:srgbClr val="FFFF00"/>
                </a:solidFill>
              </a:rPr>
              <a:t>and </a:t>
            </a:r>
            <a:r>
              <a:rPr lang="en-US" sz="4000" b="1" dirty="0" smtClean="0">
                <a:solidFill>
                  <a:srgbClr val="FFFF00"/>
                </a:solidFill>
              </a:rPr>
              <a:t>Tyler </a:t>
            </a:r>
            <a:r>
              <a:rPr lang="en-US" sz="4000" b="1" dirty="0">
                <a:solidFill>
                  <a:srgbClr val="FFFF00"/>
                </a:solidFill>
              </a:rPr>
              <a:t>are</a:t>
            </a:r>
          </a:p>
          <a:p>
            <a:pPr algn="l"/>
            <a:r>
              <a:rPr lang="en-US" sz="4000" b="1" dirty="0">
                <a:solidFill>
                  <a:srgbClr val="FFFF00"/>
                </a:solidFill>
              </a:rPr>
              <a:t>arguing over who will be first, second, </a:t>
            </a:r>
            <a:r>
              <a:rPr lang="en-US" sz="4000" b="1" dirty="0" smtClean="0">
                <a:solidFill>
                  <a:srgbClr val="FFFF00"/>
                </a:solidFill>
              </a:rPr>
              <a:t>and third </a:t>
            </a:r>
            <a:r>
              <a:rPr lang="en-US" sz="4000" b="1" dirty="0">
                <a:solidFill>
                  <a:srgbClr val="FFFF00"/>
                </a:solidFill>
              </a:rPr>
              <a:t>in line for lunch. How many </a:t>
            </a:r>
            <a:r>
              <a:rPr lang="en-US" sz="4000" b="1" dirty="0" smtClean="0">
                <a:solidFill>
                  <a:srgbClr val="FFFF00"/>
                </a:solidFill>
              </a:rPr>
              <a:t>different ways </a:t>
            </a:r>
            <a:r>
              <a:rPr lang="en-US" sz="4000" b="1" dirty="0">
                <a:solidFill>
                  <a:srgbClr val="FFFF00"/>
                </a:solidFill>
              </a:rPr>
              <a:t>can they line up?</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6</a:t>
            </a:r>
            <a:endParaRPr lang="en-US" dirty="0">
              <a:solidFill>
                <a:srgbClr val="FFFF00"/>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TextBox 1"/>
          <p:cNvSpPr txBox="1"/>
          <p:nvPr/>
        </p:nvSpPr>
        <p:spPr>
          <a:xfrm>
            <a:off x="1143000" y="3962400"/>
            <a:ext cx="1901098" cy="1754326"/>
          </a:xfrm>
          <a:prstGeom prst="rect">
            <a:avLst/>
          </a:prstGeom>
          <a:noFill/>
        </p:spPr>
        <p:txBody>
          <a:bodyPr wrap="none" rtlCol="0">
            <a:spAutoFit/>
          </a:bodyPr>
          <a:lstStyle/>
          <a:p>
            <a:r>
              <a:rPr lang="en-US" dirty="0" smtClean="0">
                <a:solidFill>
                  <a:srgbClr val="FFFF00"/>
                </a:solidFill>
              </a:rPr>
              <a:t>Darby Addie Tyler</a:t>
            </a:r>
          </a:p>
          <a:p>
            <a:r>
              <a:rPr lang="en-US" dirty="0" smtClean="0">
                <a:solidFill>
                  <a:srgbClr val="FFFF00"/>
                </a:solidFill>
              </a:rPr>
              <a:t>Darby Tyler Addie</a:t>
            </a:r>
          </a:p>
          <a:p>
            <a:r>
              <a:rPr lang="en-US" dirty="0" smtClean="0">
                <a:solidFill>
                  <a:srgbClr val="FFFF00"/>
                </a:solidFill>
              </a:rPr>
              <a:t>Addie Darby Tyler</a:t>
            </a:r>
          </a:p>
          <a:p>
            <a:r>
              <a:rPr lang="en-US" dirty="0" smtClean="0">
                <a:solidFill>
                  <a:srgbClr val="FFFF00"/>
                </a:solidFill>
              </a:rPr>
              <a:t>Addie Tyler Darby</a:t>
            </a:r>
          </a:p>
          <a:p>
            <a:r>
              <a:rPr lang="en-US" dirty="0" smtClean="0">
                <a:solidFill>
                  <a:srgbClr val="FFFF00"/>
                </a:solidFill>
              </a:rPr>
              <a:t>Tyler  Darby Addie</a:t>
            </a:r>
          </a:p>
          <a:p>
            <a:r>
              <a:rPr lang="en-US" dirty="0" smtClean="0">
                <a:solidFill>
                  <a:srgbClr val="FFFF00"/>
                </a:solidFill>
              </a:rPr>
              <a:t>Tyler Addie Tyler</a:t>
            </a:r>
            <a:endParaRPr lang="en-US" dirty="0">
              <a:solidFill>
                <a:srgbClr val="FFFF00"/>
              </a:solidFill>
            </a:endParaRPr>
          </a:p>
        </p:txBody>
      </p:sp>
    </p:spTree>
    <p:extLst>
      <p:ext uri="{BB962C8B-B14F-4D97-AF65-F5344CB8AC3E}">
        <p14:creationId xmlns:p14="http://schemas.microsoft.com/office/powerpoint/2010/main" val="172612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500"/>
                                        <p:tgtEl>
                                          <p:spTgt spid="2">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381000"/>
            <a:ext cx="6400800" cy="3886200"/>
          </a:xfrm>
        </p:spPr>
        <p:txBody>
          <a:bodyPr>
            <a:noAutofit/>
          </a:bodyPr>
          <a:lstStyle/>
          <a:p>
            <a:r>
              <a:rPr lang="en-US" sz="3600" b="1" dirty="0" smtClean="0">
                <a:solidFill>
                  <a:srgbClr val="FFFF00"/>
                </a:solidFill>
              </a:rPr>
              <a:t>Tina </a:t>
            </a:r>
            <a:r>
              <a:rPr lang="en-US" sz="3600" b="1" dirty="0">
                <a:solidFill>
                  <a:srgbClr val="FFFF00"/>
                </a:solidFill>
              </a:rPr>
              <a:t>has 2 </a:t>
            </a:r>
            <a:r>
              <a:rPr lang="en-US" sz="3600" b="1" dirty="0" smtClean="0">
                <a:solidFill>
                  <a:srgbClr val="FFFF00"/>
                </a:solidFill>
              </a:rPr>
              <a:t>skirts: </a:t>
            </a:r>
            <a:r>
              <a:rPr lang="en-US" sz="3600" b="1" dirty="0">
                <a:solidFill>
                  <a:srgbClr val="FFFF00"/>
                </a:solidFill>
              </a:rPr>
              <a:t>a black </a:t>
            </a:r>
            <a:r>
              <a:rPr lang="en-US" sz="3600" b="1" dirty="0" smtClean="0">
                <a:solidFill>
                  <a:srgbClr val="FFFF00"/>
                </a:solidFill>
              </a:rPr>
              <a:t>skirt </a:t>
            </a:r>
            <a:r>
              <a:rPr lang="en-US" sz="3600" b="1" dirty="0">
                <a:solidFill>
                  <a:srgbClr val="FFFF00"/>
                </a:solidFill>
              </a:rPr>
              <a:t>and a </a:t>
            </a:r>
            <a:r>
              <a:rPr lang="en-US" sz="3600" b="1" dirty="0" smtClean="0">
                <a:solidFill>
                  <a:srgbClr val="FFFF00"/>
                </a:solidFill>
              </a:rPr>
              <a:t>red skirt. She </a:t>
            </a:r>
            <a:r>
              <a:rPr lang="en-US" sz="3600" b="1" dirty="0">
                <a:solidFill>
                  <a:srgbClr val="FFFF00"/>
                </a:solidFill>
              </a:rPr>
              <a:t>has </a:t>
            </a:r>
            <a:r>
              <a:rPr lang="en-US" sz="3600" b="1" dirty="0" smtClean="0">
                <a:solidFill>
                  <a:srgbClr val="FFFF00"/>
                </a:solidFill>
              </a:rPr>
              <a:t>4 blouses: </a:t>
            </a:r>
            <a:r>
              <a:rPr lang="en-US" sz="3600" b="1" dirty="0">
                <a:solidFill>
                  <a:srgbClr val="FFFF00"/>
                </a:solidFill>
              </a:rPr>
              <a:t>a white </a:t>
            </a:r>
            <a:r>
              <a:rPr lang="en-US" sz="3600" b="1" dirty="0" smtClean="0">
                <a:solidFill>
                  <a:srgbClr val="FFFF00"/>
                </a:solidFill>
              </a:rPr>
              <a:t>blouse, </a:t>
            </a:r>
            <a:r>
              <a:rPr lang="en-US" sz="3600" b="1" dirty="0">
                <a:solidFill>
                  <a:srgbClr val="FFFF00"/>
                </a:solidFill>
              </a:rPr>
              <a:t>a red </a:t>
            </a:r>
            <a:r>
              <a:rPr lang="en-US" sz="3600" b="1" dirty="0" smtClean="0">
                <a:solidFill>
                  <a:srgbClr val="FFFF00"/>
                </a:solidFill>
              </a:rPr>
              <a:t>blouse, </a:t>
            </a:r>
            <a:r>
              <a:rPr lang="en-US" sz="3600" b="1" dirty="0">
                <a:solidFill>
                  <a:srgbClr val="FFFF00"/>
                </a:solidFill>
              </a:rPr>
              <a:t>a </a:t>
            </a:r>
            <a:r>
              <a:rPr lang="en-US" sz="3600" b="1" dirty="0" smtClean="0">
                <a:solidFill>
                  <a:srgbClr val="FFFF00"/>
                </a:solidFill>
              </a:rPr>
              <a:t>blue blouse, </a:t>
            </a:r>
            <a:r>
              <a:rPr lang="en-US" sz="3600" b="1" dirty="0">
                <a:solidFill>
                  <a:srgbClr val="FFFF00"/>
                </a:solidFill>
              </a:rPr>
              <a:t>and a </a:t>
            </a:r>
            <a:r>
              <a:rPr lang="en-US" sz="3600" b="1" dirty="0" smtClean="0">
                <a:solidFill>
                  <a:srgbClr val="FFFF00"/>
                </a:solidFill>
              </a:rPr>
              <a:t>black blouse. </a:t>
            </a:r>
            <a:r>
              <a:rPr lang="en-US" sz="3600" b="1" dirty="0">
                <a:solidFill>
                  <a:srgbClr val="FFFF00"/>
                </a:solidFill>
              </a:rPr>
              <a:t>How many different </a:t>
            </a:r>
            <a:r>
              <a:rPr lang="en-US" sz="3600" b="1" dirty="0" smtClean="0">
                <a:solidFill>
                  <a:srgbClr val="FFFF00"/>
                </a:solidFill>
              </a:rPr>
              <a:t>skirt and blouse outfits </a:t>
            </a:r>
            <a:r>
              <a:rPr lang="en-US" sz="3600" b="1" dirty="0">
                <a:solidFill>
                  <a:srgbClr val="FFFF00"/>
                </a:solidFill>
              </a:rPr>
              <a:t>can </a:t>
            </a:r>
            <a:r>
              <a:rPr lang="en-US" sz="3600" b="1" dirty="0" smtClean="0">
                <a:solidFill>
                  <a:srgbClr val="FFFF00"/>
                </a:solidFill>
              </a:rPr>
              <a:t>she make? </a:t>
            </a:r>
            <a:endParaRPr lang="en-US" sz="3600" b="1" dirty="0">
              <a:solidFill>
                <a:srgbClr val="FFFF00"/>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 </a:t>
            </a:r>
            <a:r>
              <a:rPr lang="en-US" dirty="0" smtClean="0">
                <a:solidFill>
                  <a:srgbClr val="FFFF00"/>
                </a:solidFill>
              </a:rPr>
              <a:t>8</a:t>
            </a:r>
            <a:endParaRPr lang="en-US" dirty="0">
              <a:solidFill>
                <a:srgbClr val="FFFF00"/>
              </a:solidFill>
            </a:endParaRPr>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4876800" y="5509924"/>
            <a:ext cx="4128656" cy="1108364"/>
          </a:xfrm>
          <a:prstGeom prst="rect">
            <a:avLst/>
          </a:prstGeom>
        </p:spPr>
      </p:pic>
      <p:grpSp>
        <p:nvGrpSpPr>
          <p:cNvPr id="21" name="Group 20"/>
          <p:cNvGrpSpPr/>
          <p:nvPr/>
        </p:nvGrpSpPr>
        <p:grpSpPr>
          <a:xfrm>
            <a:off x="350788" y="4348370"/>
            <a:ext cx="1973637" cy="1200329"/>
            <a:chOff x="1588497" y="4505235"/>
            <a:chExt cx="1973637" cy="1200329"/>
          </a:xfrm>
        </p:grpSpPr>
        <p:grpSp>
          <p:nvGrpSpPr>
            <p:cNvPr id="3" name="Group 2"/>
            <p:cNvGrpSpPr/>
            <p:nvPr/>
          </p:nvGrpSpPr>
          <p:grpSpPr>
            <a:xfrm>
              <a:off x="1588497" y="4505235"/>
              <a:ext cx="1973637" cy="1200329"/>
              <a:chOff x="1676400" y="4736068"/>
              <a:chExt cx="1973637" cy="1200329"/>
            </a:xfrm>
          </p:grpSpPr>
          <p:sp>
            <p:nvSpPr>
              <p:cNvPr id="2" name="TextBox 1"/>
              <p:cNvSpPr txBox="1"/>
              <p:nvPr/>
            </p:nvSpPr>
            <p:spPr>
              <a:xfrm>
                <a:off x="1676400" y="5105400"/>
                <a:ext cx="728084" cy="369332"/>
              </a:xfrm>
              <a:prstGeom prst="rect">
                <a:avLst/>
              </a:prstGeom>
              <a:noFill/>
            </p:spPr>
            <p:txBody>
              <a:bodyPr wrap="none" rtlCol="0">
                <a:spAutoFit/>
              </a:bodyPr>
              <a:lstStyle/>
              <a:p>
                <a:r>
                  <a:rPr lang="en-US" dirty="0" smtClean="0">
                    <a:solidFill>
                      <a:srgbClr val="FFFF00"/>
                    </a:solidFill>
                  </a:rPr>
                  <a:t>Black </a:t>
                </a:r>
                <a:endParaRPr lang="en-US" dirty="0">
                  <a:solidFill>
                    <a:srgbClr val="FFFF00"/>
                  </a:solidFill>
                </a:endParaRPr>
              </a:p>
            </p:txBody>
          </p:sp>
          <p:sp>
            <p:nvSpPr>
              <p:cNvPr id="9" name="TextBox 8"/>
              <p:cNvSpPr txBox="1"/>
              <p:nvPr/>
            </p:nvSpPr>
            <p:spPr>
              <a:xfrm>
                <a:off x="2895600" y="4736068"/>
                <a:ext cx="754437" cy="1200329"/>
              </a:xfrm>
              <a:prstGeom prst="rect">
                <a:avLst/>
              </a:prstGeom>
              <a:noFill/>
            </p:spPr>
            <p:txBody>
              <a:bodyPr wrap="none" rtlCol="0">
                <a:spAutoFit/>
              </a:bodyPr>
              <a:lstStyle/>
              <a:p>
                <a:r>
                  <a:rPr lang="en-US" dirty="0" smtClean="0">
                    <a:solidFill>
                      <a:srgbClr val="FFFF00"/>
                    </a:solidFill>
                  </a:rPr>
                  <a:t>White</a:t>
                </a:r>
              </a:p>
              <a:p>
                <a:r>
                  <a:rPr lang="en-US" dirty="0" smtClean="0">
                    <a:solidFill>
                      <a:srgbClr val="FFFF00"/>
                    </a:solidFill>
                  </a:rPr>
                  <a:t>Red</a:t>
                </a:r>
              </a:p>
              <a:p>
                <a:r>
                  <a:rPr lang="en-US" dirty="0" smtClean="0">
                    <a:solidFill>
                      <a:srgbClr val="FFFF00"/>
                    </a:solidFill>
                  </a:rPr>
                  <a:t>Blue </a:t>
                </a:r>
              </a:p>
              <a:p>
                <a:r>
                  <a:rPr lang="en-US" dirty="0" smtClean="0">
                    <a:solidFill>
                      <a:srgbClr val="FFFF00"/>
                    </a:solidFill>
                  </a:rPr>
                  <a:t>Black</a:t>
                </a:r>
                <a:endParaRPr lang="en-US" dirty="0">
                  <a:solidFill>
                    <a:srgbClr val="FFFF00"/>
                  </a:solidFill>
                </a:endParaRPr>
              </a:p>
            </p:txBody>
          </p:sp>
        </p:grpSp>
        <p:grpSp>
          <p:nvGrpSpPr>
            <p:cNvPr id="20" name="Group 19"/>
            <p:cNvGrpSpPr/>
            <p:nvPr/>
          </p:nvGrpSpPr>
          <p:grpSpPr>
            <a:xfrm>
              <a:off x="2316581" y="4796135"/>
              <a:ext cx="491116" cy="713789"/>
              <a:chOff x="2316581" y="4796135"/>
              <a:chExt cx="491116" cy="713789"/>
            </a:xfrm>
          </p:grpSpPr>
          <p:cxnSp>
            <p:nvCxnSpPr>
              <p:cNvPr id="5" name="Straight Arrow Connector 4"/>
              <p:cNvCxnSpPr/>
              <p:nvPr/>
            </p:nvCxnSpPr>
            <p:spPr>
              <a:xfrm flipV="1">
                <a:off x="2316581" y="4796135"/>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68981" y="4980801"/>
                <a:ext cx="338716"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468981" y="5165467"/>
                <a:ext cx="3387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316581" y="5243899"/>
                <a:ext cx="491116" cy="266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23" name="Group 22"/>
          <p:cNvGrpSpPr/>
          <p:nvPr/>
        </p:nvGrpSpPr>
        <p:grpSpPr>
          <a:xfrm>
            <a:off x="2940545" y="4447653"/>
            <a:ext cx="1973637" cy="1200329"/>
            <a:chOff x="1588497" y="4505235"/>
            <a:chExt cx="1973637" cy="1200329"/>
          </a:xfrm>
        </p:grpSpPr>
        <p:grpSp>
          <p:nvGrpSpPr>
            <p:cNvPr id="24" name="Group 23"/>
            <p:cNvGrpSpPr/>
            <p:nvPr/>
          </p:nvGrpSpPr>
          <p:grpSpPr>
            <a:xfrm>
              <a:off x="1588497" y="4505235"/>
              <a:ext cx="1973637" cy="1200329"/>
              <a:chOff x="1676400" y="4736068"/>
              <a:chExt cx="1973637" cy="1200329"/>
            </a:xfrm>
          </p:grpSpPr>
          <p:sp>
            <p:nvSpPr>
              <p:cNvPr id="30" name="TextBox 29"/>
              <p:cNvSpPr txBox="1"/>
              <p:nvPr/>
            </p:nvSpPr>
            <p:spPr>
              <a:xfrm>
                <a:off x="1676400" y="5105400"/>
                <a:ext cx="542906" cy="369332"/>
              </a:xfrm>
              <a:prstGeom prst="rect">
                <a:avLst/>
              </a:prstGeom>
              <a:noFill/>
            </p:spPr>
            <p:txBody>
              <a:bodyPr wrap="none" rtlCol="0">
                <a:spAutoFit/>
              </a:bodyPr>
              <a:lstStyle/>
              <a:p>
                <a:r>
                  <a:rPr lang="en-US" dirty="0" smtClean="0">
                    <a:solidFill>
                      <a:srgbClr val="FFFF00"/>
                    </a:solidFill>
                  </a:rPr>
                  <a:t>Red</a:t>
                </a:r>
                <a:endParaRPr lang="en-US" dirty="0">
                  <a:solidFill>
                    <a:srgbClr val="FFFF00"/>
                  </a:solidFill>
                </a:endParaRPr>
              </a:p>
            </p:txBody>
          </p:sp>
          <p:sp>
            <p:nvSpPr>
              <p:cNvPr id="31" name="TextBox 30"/>
              <p:cNvSpPr txBox="1"/>
              <p:nvPr/>
            </p:nvSpPr>
            <p:spPr>
              <a:xfrm>
                <a:off x="2895600" y="4736068"/>
                <a:ext cx="754437" cy="1200329"/>
              </a:xfrm>
              <a:prstGeom prst="rect">
                <a:avLst/>
              </a:prstGeom>
              <a:noFill/>
            </p:spPr>
            <p:txBody>
              <a:bodyPr wrap="none" rtlCol="0">
                <a:spAutoFit/>
              </a:bodyPr>
              <a:lstStyle/>
              <a:p>
                <a:r>
                  <a:rPr lang="en-US" dirty="0" smtClean="0">
                    <a:solidFill>
                      <a:srgbClr val="FFFF00"/>
                    </a:solidFill>
                  </a:rPr>
                  <a:t>White</a:t>
                </a:r>
              </a:p>
              <a:p>
                <a:r>
                  <a:rPr lang="en-US" dirty="0" smtClean="0">
                    <a:solidFill>
                      <a:srgbClr val="FFFF00"/>
                    </a:solidFill>
                  </a:rPr>
                  <a:t>Red</a:t>
                </a:r>
              </a:p>
              <a:p>
                <a:r>
                  <a:rPr lang="en-US" dirty="0" smtClean="0">
                    <a:solidFill>
                      <a:srgbClr val="FFFF00"/>
                    </a:solidFill>
                  </a:rPr>
                  <a:t>Blue </a:t>
                </a:r>
              </a:p>
              <a:p>
                <a:r>
                  <a:rPr lang="en-US" dirty="0" smtClean="0">
                    <a:solidFill>
                      <a:srgbClr val="FFFF00"/>
                    </a:solidFill>
                  </a:rPr>
                  <a:t>Black</a:t>
                </a:r>
                <a:endParaRPr lang="en-US" dirty="0">
                  <a:solidFill>
                    <a:srgbClr val="FFFF00"/>
                  </a:solidFill>
                </a:endParaRPr>
              </a:p>
            </p:txBody>
          </p:sp>
        </p:grpSp>
        <p:grpSp>
          <p:nvGrpSpPr>
            <p:cNvPr id="25" name="Group 24"/>
            <p:cNvGrpSpPr/>
            <p:nvPr/>
          </p:nvGrpSpPr>
          <p:grpSpPr>
            <a:xfrm>
              <a:off x="2316581" y="4796135"/>
              <a:ext cx="491116" cy="713789"/>
              <a:chOff x="2316581" y="4796135"/>
              <a:chExt cx="491116" cy="713789"/>
            </a:xfrm>
          </p:grpSpPr>
          <p:cxnSp>
            <p:nvCxnSpPr>
              <p:cNvPr id="26" name="Straight Arrow Connector 25"/>
              <p:cNvCxnSpPr/>
              <p:nvPr/>
            </p:nvCxnSpPr>
            <p:spPr>
              <a:xfrm flipV="1">
                <a:off x="2316581" y="4796135"/>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468981" y="4980801"/>
                <a:ext cx="338716"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468981" y="5165467"/>
                <a:ext cx="3387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316581" y="5243899"/>
                <a:ext cx="491116" cy="266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7606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par>
                                <p:cTn id="15" presetID="10"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04800"/>
            <a:ext cx="8229600" cy="3581400"/>
          </a:xfrm>
        </p:spPr>
        <p:txBody>
          <a:bodyPr>
            <a:noAutofit/>
          </a:bodyPr>
          <a:lstStyle/>
          <a:p>
            <a:pPr algn="l"/>
            <a:r>
              <a:rPr lang="en-US" sz="4000" b="1" dirty="0">
                <a:solidFill>
                  <a:srgbClr val="FFFF00"/>
                </a:solidFill>
              </a:rPr>
              <a:t>Sarah shopped for clothes to go back to school. She got four pairs of shorts (pink, aqua, purple, and lime) and three new T-shirts (a tank top, a Polo T-shirt, and a polka dot T-Shirt). How many different outfits can Sarah make with her new clothes?</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12</a:t>
            </a:r>
            <a:endParaRPr lang="en-US" dirty="0">
              <a:solidFill>
                <a:srgbClr val="FFFF00"/>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pSp>
        <p:nvGrpSpPr>
          <p:cNvPr id="5" name="Group 4"/>
          <p:cNvGrpSpPr/>
          <p:nvPr/>
        </p:nvGrpSpPr>
        <p:grpSpPr>
          <a:xfrm>
            <a:off x="152400" y="4604518"/>
            <a:ext cx="2222936" cy="923330"/>
            <a:chOff x="1588497" y="4505235"/>
            <a:chExt cx="2222936" cy="923330"/>
          </a:xfrm>
        </p:grpSpPr>
        <p:grpSp>
          <p:nvGrpSpPr>
            <p:cNvPr id="9" name="Group 8"/>
            <p:cNvGrpSpPr/>
            <p:nvPr/>
          </p:nvGrpSpPr>
          <p:grpSpPr>
            <a:xfrm>
              <a:off x="1588497" y="4505235"/>
              <a:ext cx="2222936" cy="923330"/>
              <a:chOff x="1676400" y="4736068"/>
              <a:chExt cx="2222936" cy="923330"/>
            </a:xfrm>
          </p:grpSpPr>
          <p:sp>
            <p:nvSpPr>
              <p:cNvPr id="15" name="TextBox 14"/>
              <p:cNvSpPr txBox="1"/>
              <p:nvPr/>
            </p:nvSpPr>
            <p:spPr>
              <a:xfrm>
                <a:off x="1676400" y="5105400"/>
                <a:ext cx="635110" cy="369332"/>
              </a:xfrm>
              <a:prstGeom prst="rect">
                <a:avLst/>
              </a:prstGeom>
              <a:noFill/>
            </p:spPr>
            <p:txBody>
              <a:bodyPr wrap="none" rtlCol="0">
                <a:spAutoFit/>
              </a:bodyPr>
              <a:lstStyle/>
              <a:p>
                <a:r>
                  <a:rPr lang="en-US" dirty="0" smtClean="0">
                    <a:solidFill>
                      <a:srgbClr val="FFFF00"/>
                    </a:solidFill>
                  </a:rPr>
                  <a:t>Pink </a:t>
                </a:r>
                <a:endParaRPr lang="en-US" dirty="0">
                  <a:solidFill>
                    <a:srgbClr val="FFFF00"/>
                  </a:solidFill>
                </a:endParaRPr>
              </a:p>
            </p:txBody>
          </p:sp>
          <p:sp>
            <p:nvSpPr>
              <p:cNvPr id="16" name="TextBox 15"/>
              <p:cNvSpPr txBox="1"/>
              <p:nvPr/>
            </p:nvSpPr>
            <p:spPr>
              <a:xfrm>
                <a:off x="2895600" y="4736068"/>
                <a:ext cx="1003736" cy="923330"/>
              </a:xfrm>
              <a:prstGeom prst="rect">
                <a:avLst/>
              </a:prstGeom>
              <a:noFill/>
            </p:spPr>
            <p:txBody>
              <a:bodyPr wrap="none" rtlCol="0">
                <a:spAutoFit/>
              </a:bodyPr>
              <a:lstStyle/>
              <a:p>
                <a:r>
                  <a:rPr lang="en-US" dirty="0" smtClean="0">
                    <a:solidFill>
                      <a:srgbClr val="FFFF00"/>
                    </a:solidFill>
                  </a:rPr>
                  <a:t>Tank Top</a:t>
                </a:r>
              </a:p>
              <a:p>
                <a:r>
                  <a:rPr lang="en-US" dirty="0" smtClean="0">
                    <a:solidFill>
                      <a:srgbClr val="FFFF00"/>
                    </a:solidFill>
                  </a:rPr>
                  <a:t>Polo</a:t>
                </a:r>
              </a:p>
              <a:p>
                <a:r>
                  <a:rPr lang="en-US" dirty="0" smtClean="0">
                    <a:solidFill>
                      <a:srgbClr val="FFFF00"/>
                    </a:solidFill>
                  </a:rPr>
                  <a:t>T-shirt</a:t>
                </a:r>
              </a:p>
            </p:txBody>
          </p:sp>
        </p:grpSp>
        <p:grpSp>
          <p:nvGrpSpPr>
            <p:cNvPr id="10" name="Group 9"/>
            <p:cNvGrpSpPr/>
            <p:nvPr/>
          </p:nvGrpSpPr>
          <p:grpSpPr>
            <a:xfrm>
              <a:off x="2316581" y="4796135"/>
              <a:ext cx="491116" cy="447764"/>
              <a:chOff x="2316581" y="4796135"/>
              <a:chExt cx="491116" cy="447764"/>
            </a:xfrm>
          </p:grpSpPr>
          <p:cxnSp>
            <p:nvCxnSpPr>
              <p:cNvPr id="11" name="Straight Arrow Connector 10"/>
              <p:cNvCxnSpPr/>
              <p:nvPr/>
            </p:nvCxnSpPr>
            <p:spPr>
              <a:xfrm flipV="1">
                <a:off x="2316581" y="4796135"/>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468981" y="4980801"/>
                <a:ext cx="338716"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468981" y="5165467"/>
                <a:ext cx="3387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17" name="Group 16"/>
          <p:cNvGrpSpPr/>
          <p:nvPr/>
        </p:nvGrpSpPr>
        <p:grpSpPr>
          <a:xfrm>
            <a:off x="2375336" y="4696851"/>
            <a:ext cx="2222936" cy="923330"/>
            <a:chOff x="1588497" y="4505235"/>
            <a:chExt cx="2222936" cy="923330"/>
          </a:xfrm>
        </p:grpSpPr>
        <p:grpSp>
          <p:nvGrpSpPr>
            <p:cNvPr id="18" name="Group 17"/>
            <p:cNvGrpSpPr/>
            <p:nvPr/>
          </p:nvGrpSpPr>
          <p:grpSpPr>
            <a:xfrm>
              <a:off x="1588497" y="4505235"/>
              <a:ext cx="2222936" cy="923330"/>
              <a:chOff x="1676400" y="4736068"/>
              <a:chExt cx="2222936" cy="923330"/>
            </a:xfrm>
          </p:grpSpPr>
          <p:sp>
            <p:nvSpPr>
              <p:cNvPr id="23" name="TextBox 22"/>
              <p:cNvSpPr txBox="1"/>
              <p:nvPr/>
            </p:nvSpPr>
            <p:spPr>
              <a:xfrm>
                <a:off x="1676400" y="5105400"/>
                <a:ext cx="724878" cy="369332"/>
              </a:xfrm>
              <a:prstGeom prst="rect">
                <a:avLst/>
              </a:prstGeom>
              <a:noFill/>
            </p:spPr>
            <p:txBody>
              <a:bodyPr wrap="none" rtlCol="0">
                <a:spAutoFit/>
              </a:bodyPr>
              <a:lstStyle/>
              <a:p>
                <a:r>
                  <a:rPr lang="en-US" dirty="0" smtClean="0">
                    <a:solidFill>
                      <a:srgbClr val="FFFF00"/>
                    </a:solidFill>
                  </a:rPr>
                  <a:t>Aqua </a:t>
                </a:r>
                <a:endParaRPr lang="en-US" dirty="0">
                  <a:solidFill>
                    <a:srgbClr val="FFFF00"/>
                  </a:solidFill>
                </a:endParaRPr>
              </a:p>
            </p:txBody>
          </p:sp>
          <p:sp>
            <p:nvSpPr>
              <p:cNvPr id="24" name="TextBox 23"/>
              <p:cNvSpPr txBox="1"/>
              <p:nvPr/>
            </p:nvSpPr>
            <p:spPr>
              <a:xfrm>
                <a:off x="2895600" y="4736068"/>
                <a:ext cx="1003736" cy="923330"/>
              </a:xfrm>
              <a:prstGeom prst="rect">
                <a:avLst/>
              </a:prstGeom>
              <a:noFill/>
            </p:spPr>
            <p:txBody>
              <a:bodyPr wrap="none" rtlCol="0">
                <a:spAutoFit/>
              </a:bodyPr>
              <a:lstStyle/>
              <a:p>
                <a:r>
                  <a:rPr lang="en-US" dirty="0" smtClean="0">
                    <a:solidFill>
                      <a:srgbClr val="FFFF00"/>
                    </a:solidFill>
                  </a:rPr>
                  <a:t>Tank Top</a:t>
                </a:r>
              </a:p>
              <a:p>
                <a:r>
                  <a:rPr lang="en-US" dirty="0" smtClean="0">
                    <a:solidFill>
                      <a:srgbClr val="FFFF00"/>
                    </a:solidFill>
                  </a:rPr>
                  <a:t>Polo</a:t>
                </a:r>
              </a:p>
              <a:p>
                <a:r>
                  <a:rPr lang="en-US" dirty="0" smtClean="0">
                    <a:solidFill>
                      <a:srgbClr val="FFFF00"/>
                    </a:solidFill>
                  </a:rPr>
                  <a:t>T-shirt</a:t>
                </a:r>
              </a:p>
            </p:txBody>
          </p:sp>
        </p:grpSp>
        <p:grpSp>
          <p:nvGrpSpPr>
            <p:cNvPr id="19" name="Group 18"/>
            <p:cNvGrpSpPr/>
            <p:nvPr/>
          </p:nvGrpSpPr>
          <p:grpSpPr>
            <a:xfrm>
              <a:off x="2316581" y="4796135"/>
              <a:ext cx="491116" cy="447764"/>
              <a:chOff x="2316581" y="4796135"/>
              <a:chExt cx="491116" cy="447764"/>
            </a:xfrm>
          </p:grpSpPr>
          <p:cxnSp>
            <p:nvCxnSpPr>
              <p:cNvPr id="20" name="Straight Arrow Connector 19"/>
              <p:cNvCxnSpPr/>
              <p:nvPr/>
            </p:nvCxnSpPr>
            <p:spPr>
              <a:xfrm flipV="1">
                <a:off x="2316581" y="4796135"/>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468981" y="4980801"/>
                <a:ext cx="338716"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68981" y="5165467"/>
                <a:ext cx="3387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25" name="Group 24"/>
          <p:cNvGrpSpPr/>
          <p:nvPr/>
        </p:nvGrpSpPr>
        <p:grpSpPr>
          <a:xfrm>
            <a:off x="4527332" y="4696851"/>
            <a:ext cx="2222936" cy="923330"/>
            <a:chOff x="1588497" y="4505235"/>
            <a:chExt cx="2222936" cy="923330"/>
          </a:xfrm>
        </p:grpSpPr>
        <p:grpSp>
          <p:nvGrpSpPr>
            <p:cNvPr id="26" name="Group 25"/>
            <p:cNvGrpSpPr/>
            <p:nvPr/>
          </p:nvGrpSpPr>
          <p:grpSpPr>
            <a:xfrm>
              <a:off x="1588497" y="4505235"/>
              <a:ext cx="2222936" cy="923330"/>
              <a:chOff x="1676400" y="4736068"/>
              <a:chExt cx="2222936" cy="923330"/>
            </a:xfrm>
          </p:grpSpPr>
          <p:sp>
            <p:nvSpPr>
              <p:cNvPr id="31" name="TextBox 30"/>
              <p:cNvSpPr txBox="1"/>
              <p:nvPr/>
            </p:nvSpPr>
            <p:spPr>
              <a:xfrm>
                <a:off x="1676400" y="5105400"/>
                <a:ext cx="848309" cy="369332"/>
              </a:xfrm>
              <a:prstGeom prst="rect">
                <a:avLst/>
              </a:prstGeom>
              <a:noFill/>
            </p:spPr>
            <p:txBody>
              <a:bodyPr wrap="none" rtlCol="0">
                <a:spAutoFit/>
              </a:bodyPr>
              <a:lstStyle/>
              <a:p>
                <a:r>
                  <a:rPr lang="en-US" dirty="0" smtClean="0">
                    <a:solidFill>
                      <a:srgbClr val="FFFF00"/>
                    </a:solidFill>
                  </a:rPr>
                  <a:t>Purple </a:t>
                </a:r>
                <a:endParaRPr lang="en-US" dirty="0">
                  <a:solidFill>
                    <a:srgbClr val="FFFF00"/>
                  </a:solidFill>
                </a:endParaRPr>
              </a:p>
            </p:txBody>
          </p:sp>
          <p:sp>
            <p:nvSpPr>
              <p:cNvPr id="32" name="TextBox 31"/>
              <p:cNvSpPr txBox="1"/>
              <p:nvPr/>
            </p:nvSpPr>
            <p:spPr>
              <a:xfrm>
                <a:off x="2895600" y="4736068"/>
                <a:ext cx="1003736" cy="923330"/>
              </a:xfrm>
              <a:prstGeom prst="rect">
                <a:avLst/>
              </a:prstGeom>
              <a:noFill/>
            </p:spPr>
            <p:txBody>
              <a:bodyPr wrap="none" rtlCol="0">
                <a:spAutoFit/>
              </a:bodyPr>
              <a:lstStyle/>
              <a:p>
                <a:r>
                  <a:rPr lang="en-US" dirty="0" smtClean="0">
                    <a:solidFill>
                      <a:srgbClr val="FFFF00"/>
                    </a:solidFill>
                  </a:rPr>
                  <a:t>Tank Top</a:t>
                </a:r>
              </a:p>
              <a:p>
                <a:r>
                  <a:rPr lang="en-US" dirty="0" smtClean="0">
                    <a:solidFill>
                      <a:srgbClr val="FFFF00"/>
                    </a:solidFill>
                  </a:rPr>
                  <a:t>Polo</a:t>
                </a:r>
              </a:p>
              <a:p>
                <a:r>
                  <a:rPr lang="en-US" dirty="0" smtClean="0">
                    <a:solidFill>
                      <a:srgbClr val="FFFF00"/>
                    </a:solidFill>
                  </a:rPr>
                  <a:t>T-shirt</a:t>
                </a:r>
              </a:p>
            </p:txBody>
          </p:sp>
        </p:grpSp>
        <p:grpSp>
          <p:nvGrpSpPr>
            <p:cNvPr id="27" name="Group 26"/>
            <p:cNvGrpSpPr/>
            <p:nvPr/>
          </p:nvGrpSpPr>
          <p:grpSpPr>
            <a:xfrm>
              <a:off x="2316581" y="4796135"/>
              <a:ext cx="491116" cy="447764"/>
              <a:chOff x="2316581" y="4796135"/>
              <a:chExt cx="491116" cy="447764"/>
            </a:xfrm>
          </p:grpSpPr>
          <p:cxnSp>
            <p:nvCxnSpPr>
              <p:cNvPr id="28" name="Straight Arrow Connector 27"/>
              <p:cNvCxnSpPr/>
              <p:nvPr/>
            </p:nvCxnSpPr>
            <p:spPr>
              <a:xfrm flipV="1">
                <a:off x="2316581" y="4796135"/>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468981" y="4980801"/>
                <a:ext cx="338716"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468981" y="5165467"/>
                <a:ext cx="3387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33" name="Group 32"/>
          <p:cNvGrpSpPr/>
          <p:nvPr/>
        </p:nvGrpSpPr>
        <p:grpSpPr>
          <a:xfrm>
            <a:off x="6921064" y="4664585"/>
            <a:ext cx="2222936" cy="923330"/>
            <a:chOff x="1588497" y="4505235"/>
            <a:chExt cx="2222936" cy="923330"/>
          </a:xfrm>
        </p:grpSpPr>
        <p:grpSp>
          <p:nvGrpSpPr>
            <p:cNvPr id="34" name="Group 33"/>
            <p:cNvGrpSpPr/>
            <p:nvPr/>
          </p:nvGrpSpPr>
          <p:grpSpPr>
            <a:xfrm>
              <a:off x="1588497" y="4505235"/>
              <a:ext cx="2222936" cy="923330"/>
              <a:chOff x="1676400" y="4736068"/>
              <a:chExt cx="2222936" cy="923330"/>
            </a:xfrm>
          </p:grpSpPr>
          <p:sp>
            <p:nvSpPr>
              <p:cNvPr id="39" name="TextBox 38"/>
              <p:cNvSpPr txBox="1"/>
              <p:nvPr/>
            </p:nvSpPr>
            <p:spPr>
              <a:xfrm>
                <a:off x="1676400" y="5105400"/>
                <a:ext cx="635110" cy="369332"/>
              </a:xfrm>
              <a:prstGeom prst="rect">
                <a:avLst/>
              </a:prstGeom>
              <a:noFill/>
            </p:spPr>
            <p:txBody>
              <a:bodyPr wrap="none" rtlCol="0">
                <a:spAutoFit/>
              </a:bodyPr>
              <a:lstStyle/>
              <a:p>
                <a:r>
                  <a:rPr lang="en-US" dirty="0" smtClean="0">
                    <a:solidFill>
                      <a:srgbClr val="FFFF00"/>
                    </a:solidFill>
                  </a:rPr>
                  <a:t>Lime</a:t>
                </a:r>
                <a:endParaRPr lang="en-US" dirty="0">
                  <a:solidFill>
                    <a:srgbClr val="FFFF00"/>
                  </a:solidFill>
                </a:endParaRPr>
              </a:p>
            </p:txBody>
          </p:sp>
          <p:sp>
            <p:nvSpPr>
              <p:cNvPr id="40" name="TextBox 39"/>
              <p:cNvSpPr txBox="1"/>
              <p:nvPr/>
            </p:nvSpPr>
            <p:spPr>
              <a:xfrm>
                <a:off x="2895600" y="4736068"/>
                <a:ext cx="1003736" cy="923330"/>
              </a:xfrm>
              <a:prstGeom prst="rect">
                <a:avLst/>
              </a:prstGeom>
              <a:noFill/>
            </p:spPr>
            <p:txBody>
              <a:bodyPr wrap="none" rtlCol="0">
                <a:spAutoFit/>
              </a:bodyPr>
              <a:lstStyle/>
              <a:p>
                <a:r>
                  <a:rPr lang="en-US" dirty="0" smtClean="0">
                    <a:solidFill>
                      <a:srgbClr val="FFFF00"/>
                    </a:solidFill>
                  </a:rPr>
                  <a:t>Tank Top</a:t>
                </a:r>
              </a:p>
              <a:p>
                <a:r>
                  <a:rPr lang="en-US" dirty="0" smtClean="0">
                    <a:solidFill>
                      <a:srgbClr val="FFFF00"/>
                    </a:solidFill>
                  </a:rPr>
                  <a:t>Polo</a:t>
                </a:r>
              </a:p>
              <a:p>
                <a:r>
                  <a:rPr lang="en-US" dirty="0" smtClean="0">
                    <a:solidFill>
                      <a:srgbClr val="FFFF00"/>
                    </a:solidFill>
                  </a:rPr>
                  <a:t>T-shirt</a:t>
                </a:r>
              </a:p>
            </p:txBody>
          </p:sp>
        </p:grpSp>
        <p:grpSp>
          <p:nvGrpSpPr>
            <p:cNvPr id="35" name="Group 34"/>
            <p:cNvGrpSpPr/>
            <p:nvPr/>
          </p:nvGrpSpPr>
          <p:grpSpPr>
            <a:xfrm>
              <a:off x="2316581" y="4796135"/>
              <a:ext cx="491116" cy="447764"/>
              <a:chOff x="2316581" y="4796135"/>
              <a:chExt cx="491116" cy="447764"/>
            </a:xfrm>
          </p:grpSpPr>
          <p:cxnSp>
            <p:nvCxnSpPr>
              <p:cNvPr id="36" name="Straight Arrow Connector 35"/>
              <p:cNvCxnSpPr/>
              <p:nvPr/>
            </p:nvCxnSpPr>
            <p:spPr>
              <a:xfrm flipV="1">
                <a:off x="2316581" y="4796135"/>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2468981" y="4980801"/>
                <a:ext cx="338716"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468981" y="5165467"/>
                <a:ext cx="3387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2252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par>
                                <p:cTn id="21" presetID="10"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04800"/>
            <a:ext cx="7391400" cy="3581400"/>
          </a:xfrm>
        </p:spPr>
        <p:txBody>
          <a:bodyPr>
            <a:noAutofit/>
          </a:bodyPr>
          <a:lstStyle/>
          <a:p>
            <a:r>
              <a:rPr lang="en-US" sz="4000" b="1" dirty="0" smtClean="0">
                <a:solidFill>
                  <a:srgbClr val="FFFF00"/>
                </a:solidFill>
              </a:rPr>
              <a:t>Kim, Virginia, Donna, Lynn, Sabrina, and Lori </a:t>
            </a:r>
            <a:r>
              <a:rPr lang="en-US" sz="4000" b="1" dirty="0">
                <a:solidFill>
                  <a:srgbClr val="FFFF00"/>
                </a:solidFill>
              </a:rPr>
              <a:t>are running for </a:t>
            </a:r>
            <a:r>
              <a:rPr lang="en-US" sz="4000" b="1" dirty="0" smtClean="0">
                <a:solidFill>
                  <a:srgbClr val="FFFF00"/>
                </a:solidFill>
              </a:rPr>
              <a:t> Captain and Co-Captain of the cheerleading squad. </a:t>
            </a:r>
            <a:r>
              <a:rPr lang="en-US" sz="4000" b="1" dirty="0">
                <a:solidFill>
                  <a:srgbClr val="FFFF00"/>
                </a:solidFill>
              </a:rPr>
              <a:t>How many different </a:t>
            </a:r>
            <a:r>
              <a:rPr lang="en-US" sz="4000" b="1" dirty="0" smtClean="0">
                <a:solidFill>
                  <a:srgbClr val="FFFF00"/>
                </a:solidFill>
              </a:rPr>
              <a:t>pairs can be selected?</a:t>
            </a:r>
            <a:endParaRPr lang="en-US" sz="4000" b="1" dirty="0">
              <a:solidFill>
                <a:srgbClr val="FFFF00"/>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30</a:t>
            </a:r>
            <a:endParaRPr lang="en-US" dirty="0">
              <a:solidFill>
                <a:srgbClr val="FFFF00"/>
              </a:solidFill>
            </a:endParaRPr>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757209988"/>
              </p:ext>
            </p:extLst>
          </p:nvPr>
        </p:nvGraphicFramePr>
        <p:xfrm>
          <a:off x="1391863" y="3886200"/>
          <a:ext cx="3657600" cy="1333500"/>
        </p:xfrm>
        <a:graphic>
          <a:graphicData uri="http://schemas.openxmlformats.org/drawingml/2006/table">
            <a:tbl>
              <a:tblPr/>
              <a:tblGrid>
                <a:gridCol w="609600"/>
                <a:gridCol w="609600"/>
                <a:gridCol w="609600"/>
                <a:gridCol w="609600"/>
                <a:gridCol w="609600"/>
                <a:gridCol w="609600"/>
              </a:tblGrid>
              <a:tr h="190500">
                <a:tc>
                  <a:txBody>
                    <a:bodyPr/>
                    <a:lstStyle/>
                    <a:p>
                      <a:pPr algn="l" fontAlgn="b"/>
                      <a:r>
                        <a:rPr lang="en-US" sz="1100" b="1" i="0" u="none" strike="noStrike">
                          <a:solidFill>
                            <a:srgbClr val="000000"/>
                          </a:solidFill>
                          <a:effectLst/>
                          <a:latin typeface="Calibri"/>
                        </a:rPr>
                        <a:t>Captain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5">
                  <a:txBody>
                    <a:bodyPr/>
                    <a:lstStyle/>
                    <a:p>
                      <a:pPr algn="ctr" fontAlgn="b"/>
                      <a:r>
                        <a:rPr lang="en-US" sz="1100" b="1" i="0" u="none" strike="noStrike">
                          <a:solidFill>
                            <a:srgbClr val="000000"/>
                          </a:solidFill>
                          <a:effectLst/>
                          <a:latin typeface="Calibri"/>
                        </a:rPr>
                        <a:t>Co- Captain Choice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r>
                        <a:rPr lang="en-US" sz="1100" b="1" i="0" u="none" strike="noStrike" dirty="0">
                          <a:solidFill>
                            <a:srgbClr val="FFFF00"/>
                          </a:solidFill>
                          <a:effectLst/>
                          <a:latin typeface="Calibri"/>
                        </a:rPr>
                        <a:t>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Virgina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Donna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Sabrina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Lori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1" i="0" u="none" strike="noStrike" dirty="0" err="1">
                          <a:solidFill>
                            <a:srgbClr val="FFFF00"/>
                          </a:solidFill>
                          <a:effectLst/>
                          <a:latin typeface="Calibri"/>
                        </a:rPr>
                        <a:t>Virgina</a:t>
                      </a:r>
                      <a:endParaRPr lang="en-US" sz="1100" b="1" i="0" u="none" strike="noStrike" dirty="0">
                        <a:solidFill>
                          <a:srgbClr val="FFFF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Donna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Sabrina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Lori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1" i="0" u="none" strike="noStrike">
                          <a:solidFill>
                            <a:srgbClr val="FFFF00"/>
                          </a:solidFill>
                          <a:effectLst/>
                          <a:latin typeface="Calibri"/>
                        </a:rPr>
                        <a:t>Donna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Sabrina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Lori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Virgina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1" i="0" u="none" strike="noStrike">
                          <a:solidFill>
                            <a:srgbClr val="FFFF00"/>
                          </a:solidFill>
                          <a:effectLst/>
                          <a:latin typeface="Calibri"/>
                        </a:rPr>
                        <a:t>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Sabrina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Lori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Virgina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Donna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1" i="0" u="none" strike="noStrike">
                          <a:solidFill>
                            <a:srgbClr val="FFFF00"/>
                          </a:solidFill>
                          <a:effectLst/>
                          <a:latin typeface="Calibri"/>
                        </a:rPr>
                        <a:t>Sabrina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Lori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Virgina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Donna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1" i="0" u="none" strike="noStrike">
                          <a:solidFill>
                            <a:srgbClr val="FFFF00"/>
                          </a:solidFill>
                          <a:effectLst/>
                          <a:latin typeface="Calibri"/>
                        </a:rPr>
                        <a:t>Lori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Virgina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Donna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FF00"/>
                          </a:solidFill>
                          <a:effectLst/>
                          <a:latin typeface="Calibri"/>
                        </a:rPr>
                        <a:t>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FF00"/>
                          </a:solidFill>
                          <a:effectLst/>
                          <a:latin typeface="Calibri"/>
                        </a:rPr>
                        <a:t>Sabrina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995049" y="5377934"/>
            <a:ext cx="5564472" cy="369332"/>
          </a:xfrm>
          <a:prstGeom prst="rect">
            <a:avLst/>
          </a:prstGeom>
          <a:noFill/>
        </p:spPr>
        <p:txBody>
          <a:bodyPr wrap="none" rtlCol="0">
            <a:spAutoFit/>
          </a:bodyPr>
          <a:lstStyle/>
          <a:p>
            <a:r>
              <a:rPr lang="en-US" dirty="0" smtClean="0">
                <a:solidFill>
                  <a:srgbClr val="FFFF00"/>
                </a:solidFill>
              </a:rPr>
              <a:t>6 people can each be paired with 5 choices for co-captain</a:t>
            </a:r>
            <a:endParaRPr lang="en-US" dirty="0">
              <a:solidFill>
                <a:srgbClr val="FFFF00"/>
              </a:solidFill>
            </a:endParaRPr>
          </a:p>
        </p:txBody>
      </p:sp>
    </p:spTree>
    <p:extLst>
      <p:ext uri="{BB962C8B-B14F-4D97-AF65-F5344CB8AC3E}">
        <p14:creationId xmlns:p14="http://schemas.microsoft.com/office/powerpoint/2010/main" val="426327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8575" y="131117"/>
            <a:ext cx="8153400" cy="4038600"/>
          </a:xfrm>
        </p:spPr>
        <p:txBody>
          <a:bodyPr>
            <a:noAutofit/>
          </a:bodyPr>
          <a:lstStyle/>
          <a:p>
            <a:pPr algn="l"/>
            <a:r>
              <a:rPr lang="en-US" sz="4000" b="1" dirty="0" smtClean="0">
                <a:solidFill>
                  <a:srgbClr val="FFFF00"/>
                </a:solidFill>
              </a:rPr>
              <a:t>How many possible </a:t>
            </a:r>
            <a:r>
              <a:rPr lang="en-US" sz="4000" b="1" dirty="0">
                <a:solidFill>
                  <a:srgbClr val="FFFF00"/>
                </a:solidFill>
              </a:rPr>
              <a:t>pizza </a:t>
            </a:r>
            <a:r>
              <a:rPr lang="en-US" sz="4000" b="1" dirty="0" smtClean="0">
                <a:solidFill>
                  <a:srgbClr val="FFFF00"/>
                </a:solidFill>
              </a:rPr>
              <a:t>combinations can</a:t>
            </a:r>
            <a:r>
              <a:rPr lang="en-US" sz="4000" b="1" dirty="0">
                <a:solidFill>
                  <a:srgbClr val="FFFF00"/>
                </a:solidFill>
              </a:rPr>
              <a:t> </a:t>
            </a:r>
            <a:r>
              <a:rPr lang="en-US" sz="4000" b="1" dirty="0" smtClean="0">
                <a:solidFill>
                  <a:srgbClr val="FFFF00"/>
                </a:solidFill>
              </a:rPr>
              <a:t>Adrian pick </a:t>
            </a:r>
            <a:r>
              <a:rPr lang="en-US" sz="4000" b="1" dirty="0">
                <a:solidFill>
                  <a:srgbClr val="FFFF00"/>
                </a:solidFill>
              </a:rPr>
              <a:t>that </a:t>
            </a:r>
            <a:r>
              <a:rPr lang="en-US" sz="4000" b="1" dirty="0" smtClean="0">
                <a:solidFill>
                  <a:srgbClr val="FFFF00"/>
                </a:solidFill>
              </a:rPr>
              <a:t>will only have one topping? </a:t>
            </a:r>
            <a:endParaRPr lang="en-US" sz="4000" b="1" dirty="0">
              <a:solidFill>
                <a:srgbClr val="FFFF00"/>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36</a:t>
            </a:r>
            <a:endParaRPr lang="en-US" dirty="0">
              <a:solidFill>
                <a:srgbClr val="FFFF00"/>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TextBox 1"/>
          <p:cNvSpPr txBox="1"/>
          <p:nvPr/>
        </p:nvSpPr>
        <p:spPr>
          <a:xfrm>
            <a:off x="685800" y="2743200"/>
            <a:ext cx="1219200" cy="1200329"/>
          </a:xfrm>
          <a:prstGeom prst="rect">
            <a:avLst/>
          </a:prstGeom>
          <a:noFill/>
        </p:spPr>
        <p:txBody>
          <a:bodyPr wrap="square" rtlCol="0">
            <a:spAutoFit/>
          </a:bodyPr>
          <a:lstStyle/>
          <a:p>
            <a:r>
              <a:rPr lang="en-US" b="1" u="sng" dirty="0" smtClean="0">
                <a:solidFill>
                  <a:srgbClr val="FFFF00"/>
                </a:solidFill>
              </a:rPr>
              <a:t>Size</a:t>
            </a:r>
          </a:p>
          <a:p>
            <a:r>
              <a:rPr lang="en-US" b="1" dirty="0" smtClean="0">
                <a:solidFill>
                  <a:srgbClr val="FFFF00"/>
                </a:solidFill>
              </a:rPr>
              <a:t>12 inch</a:t>
            </a:r>
          </a:p>
          <a:p>
            <a:r>
              <a:rPr lang="en-US" b="1" dirty="0" smtClean="0">
                <a:solidFill>
                  <a:srgbClr val="FFFF00"/>
                </a:solidFill>
              </a:rPr>
              <a:t>14 inch</a:t>
            </a:r>
          </a:p>
          <a:p>
            <a:r>
              <a:rPr lang="en-US" b="1" dirty="0" smtClean="0">
                <a:solidFill>
                  <a:srgbClr val="FFFF00"/>
                </a:solidFill>
              </a:rPr>
              <a:t>16 inch</a:t>
            </a:r>
          </a:p>
        </p:txBody>
      </p:sp>
      <p:sp>
        <p:nvSpPr>
          <p:cNvPr id="9" name="TextBox 8"/>
          <p:cNvSpPr txBox="1"/>
          <p:nvPr/>
        </p:nvSpPr>
        <p:spPr>
          <a:xfrm>
            <a:off x="2362200" y="2743200"/>
            <a:ext cx="1447800" cy="1200329"/>
          </a:xfrm>
          <a:prstGeom prst="rect">
            <a:avLst/>
          </a:prstGeom>
          <a:noFill/>
        </p:spPr>
        <p:txBody>
          <a:bodyPr wrap="square" rtlCol="0">
            <a:spAutoFit/>
          </a:bodyPr>
          <a:lstStyle/>
          <a:p>
            <a:r>
              <a:rPr lang="en-US" b="1" u="sng" dirty="0" smtClean="0">
                <a:solidFill>
                  <a:srgbClr val="FFFF00"/>
                </a:solidFill>
              </a:rPr>
              <a:t>Crust</a:t>
            </a:r>
          </a:p>
          <a:p>
            <a:r>
              <a:rPr lang="en-US" b="1" dirty="0" smtClean="0">
                <a:solidFill>
                  <a:srgbClr val="FFFF00"/>
                </a:solidFill>
              </a:rPr>
              <a:t>Thin</a:t>
            </a:r>
          </a:p>
          <a:p>
            <a:r>
              <a:rPr lang="en-US" b="1" dirty="0" smtClean="0">
                <a:solidFill>
                  <a:srgbClr val="FFFF00"/>
                </a:solidFill>
              </a:rPr>
              <a:t>Pan</a:t>
            </a:r>
          </a:p>
          <a:p>
            <a:r>
              <a:rPr lang="en-US" b="1" dirty="0" smtClean="0">
                <a:solidFill>
                  <a:srgbClr val="FFFF00"/>
                </a:solidFill>
              </a:rPr>
              <a:t>Hand-tossed</a:t>
            </a:r>
          </a:p>
        </p:txBody>
      </p:sp>
      <p:sp>
        <p:nvSpPr>
          <p:cNvPr id="10" name="TextBox 9"/>
          <p:cNvSpPr txBox="1"/>
          <p:nvPr/>
        </p:nvSpPr>
        <p:spPr>
          <a:xfrm>
            <a:off x="4405744" y="2743200"/>
            <a:ext cx="1537856" cy="1477328"/>
          </a:xfrm>
          <a:prstGeom prst="rect">
            <a:avLst/>
          </a:prstGeom>
          <a:noFill/>
        </p:spPr>
        <p:txBody>
          <a:bodyPr wrap="square" rtlCol="0">
            <a:spAutoFit/>
          </a:bodyPr>
          <a:lstStyle/>
          <a:p>
            <a:r>
              <a:rPr lang="en-US" b="1" u="sng" dirty="0" smtClean="0">
                <a:solidFill>
                  <a:srgbClr val="FFFF00"/>
                </a:solidFill>
              </a:rPr>
              <a:t>Toppings</a:t>
            </a:r>
          </a:p>
          <a:p>
            <a:r>
              <a:rPr lang="en-US" b="1" dirty="0" smtClean="0">
                <a:solidFill>
                  <a:srgbClr val="FFFF00"/>
                </a:solidFill>
              </a:rPr>
              <a:t>Cheese</a:t>
            </a:r>
          </a:p>
          <a:p>
            <a:r>
              <a:rPr lang="en-US" b="1" dirty="0" smtClean="0">
                <a:solidFill>
                  <a:srgbClr val="FFFF00"/>
                </a:solidFill>
              </a:rPr>
              <a:t>Pepperoni</a:t>
            </a:r>
          </a:p>
          <a:p>
            <a:r>
              <a:rPr lang="en-US" b="1" dirty="0" smtClean="0">
                <a:solidFill>
                  <a:srgbClr val="FFFF00"/>
                </a:solidFill>
              </a:rPr>
              <a:t>Sausage</a:t>
            </a:r>
          </a:p>
          <a:p>
            <a:r>
              <a:rPr lang="en-US" b="1" dirty="0" smtClean="0">
                <a:solidFill>
                  <a:srgbClr val="FFFF00"/>
                </a:solidFill>
              </a:rPr>
              <a:t>Hamburger</a:t>
            </a:r>
          </a:p>
        </p:txBody>
      </p:sp>
      <p:grpSp>
        <p:nvGrpSpPr>
          <p:cNvPr id="28" name="Group 27"/>
          <p:cNvGrpSpPr/>
          <p:nvPr/>
        </p:nvGrpSpPr>
        <p:grpSpPr>
          <a:xfrm>
            <a:off x="594526" y="4169717"/>
            <a:ext cx="3596474" cy="1200329"/>
            <a:chOff x="594526" y="4169717"/>
            <a:chExt cx="3596474" cy="1200329"/>
          </a:xfrm>
        </p:grpSpPr>
        <p:grpSp>
          <p:nvGrpSpPr>
            <p:cNvPr id="11" name="Group 10"/>
            <p:cNvGrpSpPr/>
            <p:nvPr/>
          </p:nvGrpSpPr>
          <p:grpSpPr>
            <a:xfrm>
              <a:off x="594526" y="4169717"/>
              <a:ext cx="3596474" cy="1200329"/>
              <a:chOff x="594526" y="4169717"/>
              <a:chExt cx="3596474" cy="1200329"/>
            </a:xfrm>
          </p:grpSpPr>
          <p:sp>
            <p:nvSpPr>
              <p:cNvPr id="3" name="Rectangle 2"/>
              <p:cNvSpPr/>
              <p:nvPr/>
            </p:nvSpPr>
            <p:spPr>
              <a:xfrm>
                <a:off x="594526" y="4585216"/>
                <a:ext cx="870751" cy="369332"/>
              </a:xfrm>
              <a:prstGeom prst="rect">
                <a:avLst/>
              </a:prstGeom>
            </p:spPr>
            <p:txBody>
              <a:bodyPr wrap="none">
                <a:spAutoFit/>
              </a:bodyPr>
              <a:lstStyle/>
              <a:p>
                <a:r>
                  <a:rPr lang="en-US" b="1" dirty="0">
                    <a:solidFill>
                      <a:srgbClr val="FFFF00"/>
                    </a:solidFill>
                  </a:rPr>
                  <a:t>12 inch</a:t>
                </a:r>
              </a:p>
            </p:txBody>
          </p:sp>
          <p:sp>
            <p:nvSpPr>
              <p:cNvPr id="4" name="Rectangle 3"/>
              <p:cNvSpPr/>
              <p:nvPr/>
            </p:nvSpPr>
            <p:spPr>
              <a:xfrm>
                <a:off x="1872094" y="4581525"/>
                <a:ext cx="601447" cy="369332"/>
              </a:xfrm>
              <a:prstGeom prst="rect">
                <a:avLst/>
              </a:prstGeom>
            </p:spPr>
            <p:txBody>
              <a:bodyPr wrap="none">
                <a:spAutoFit/>
              </a:bodyPr>
              <a:lstStyle/>
              <a:p>
                <a:r>
                  <a:rPr lang="en-US" b="1" dirty="0">
                    <a:solidFill>
                      <a:srgbClr val="FFFF00"/>
                    </a:solidFill>
                  </a:rPr>
                  <a:t>Thin</a:t>
                </a:r>
              </a:p>
            </p:txBody>
          </p:sp>
          <p:sp>
            <p:nvSpPr>
              <p:cNvPr id="5" name="Rectangle 4"/>
              <p:cNvSpPr/>
              <p:nvPr/>
            </p:nvSpPr>
            <p:spPr>
              <a:xfrm>
                <a:off x="2819400" y="4169717"/>
                <a:ext cx="1371600" cy="1200329"/>
              </a:xfrm>
              <a:prstGeom prst="rect">
                <a:avLst/>
              </a:prstGeom>
            </p:spPr>
            <p:txBody>
              <a:bodyPr wrap="square">
                <a:spAutoFit/>
              </a:bodyPr>
              <a:lstStyle/>
              <a:p>
                <a:r>
                  <a:rPr lang="en-US" b="1" dirty="0">
                    <a:solidFill>
                      <a:srgbClr val="FFFF00"/>
                    </a:solidFill>
                  </a:rPr>
                  <a:t>Cheese</a:t>
                </a:r>
              </a:p>
              <a:p>
                <a:r>
                  <a:rPr lang="en-US" b="1" dirty="0">
                    <a:solidFill>
                      <a:srgbClr val="FFFF00"/>
                    </a:solidFill>
                  </a:rPr>
                  <a:t>Pepperoni</a:t>
                </a:r>
              </a:p>
              <a:p>
                <a:r>
                  <a:rPr lang="en-US" b="1" dirty="0">
                    <a:solidFill>
                      <a:srgbClr val="FFFF00"/>
                    </a:solidFill>
                  </a:rPr>
                  <a:t>Sausage</a:t>
                </a:r>
              </a:p>
              <a:p>
                <a:r>
                  <a:rPr lang="en-US" b="1" dirty="0">
                    <a:solidFill>
                      <a:srgbClr val="FFFF00"/>
                    </a:solidFill>
                  </a:rPr>
                  <a:t>Hamburger</a:t>
                </a:r>
              </a:p>
            </p:txBody>
          </p:sp>
        </p:grpSp>
        <p:cxnSp>
          <p:nvCxnSpPr>
            <p:cNvPr id="15" name="Straight Arrow Connector 14"/>
            <p:cNvCxnSpPr>
              <a:endCxn id="4" idx="1"/>
            </p:cNvCxnSpPr>
            <p:nvPr/>
          </p:nvCxnSpPr>
          <p:spPr>
            <a:xfrm flipV="1">
              <a:off x="1524000" y="4766191"/>
              <a:ext cx="348094" cy="3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473541" y="4419600"/>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73540" y="4654808"/>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4" idx="3"/>
            </p:cNvCxnSpPr>
            <p:nvPr/>
          </p:nvCxnSpPr>
          <p:spPr>
            <a:xfrm>
              <a:off x="2473541" y="4766191"/>
              <a:ext cx="345859"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p:cNvCxnSpPr>
            <p:nvPr/>
          </p:nvCxnSpPr>
          <p:spPr>
            <a:xfrm>
              <a:off x="2473541" y="4766191"/>
              <a:ext cx="345859" cy="41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4405744" y="4276635"/>
            <a:ext cx="3596474" cy="1200329"/>
            <a:chOff x="594526" y="4169717"/>
            <a:chExt cx="3596474" cy="1200329"/>
          </a:xfrm>
        </p:grpSpPr>
        <p:grpSp>
          <p:nvGrpSpPr>
            <p:cNvPr id="30" name="Group 29"/>
            <p:cNvGrpSpPr/>
            <p:nvPr/>
          </p:nvGrpSpPr>
          <p:grpSpPr>
            <a:xfrm>
              <a:off x="594526" y="4169717"/>
              <a:ext cx="3596474" cy="1200329"/>
              <a:chOff x="594526" y="4169717"/>
              <a:chExt cx="3596474" cy="1200329"/>
            </a:xfrm>
          </p:grpSpPr>
          <p:sp>
            <p:nvSpPr>
              <p:cNvPr id="36" name="Rectangle 35"/>
              <p:cNvSpPr/>
              <p:nvPr/>
            </p:nvSpPr>
            <p:spPr>
              <a:xfrm>
                <a:off x="594526" y="4585216"/>
                <a:ext cx="870751" cy="369332"/>
              </a:xfrm>
              <a:prstGeom prst="rect">
                <a:avLst/>
              </a:prstGeom>
            </p:spPr>
            <p:txBody>
              <a:bodyPr wrap="none">
                <a:spAutoFit/>
              </a:bodyPr>
              <a:lstStyle/>
              <a:p>
                <a:r>
                  <a:rPr lang="en-US" b="1" dirty="0">
                    <a:solidFill>
                      <a:srgbClr val="FFFF00"/>
                    </a:solidFill>
                  </a:rPr>
                  <a:t>12 inch</a:t>
                </a:r>
              </a:p>
            </p:txBody>
          </p:sp>
          <p:sp>
            <p:nvSpPr>
              <p:cNvPr id="37" name="Rectangle 36"/>
              <p:cNvSpPr/>
              <p:nvPr/>
            </p:nvSpPr>
            <p:spPr>
              <a:xfrm>
                <a:off x="1872094" y="4581525"/>
                <a:ext cx="540854" cy="369332"/>
              </a:xfrm>
              <a:prstGeom prst="rect">
                <a:avLst/>
              </a:prstGeom>
            </p:spPr>
            <p:txBody>
              <a:bodyPr wrap="none">
                <a:spAutoFit/>
              </a:bodyPr>
              <a:lstStyle/>
              <a:p>
                <a:r>
                  <a:rPr lang="en-US" b="1" dirty="0" smtClean="0">
                    <a:solidFill>
                      <a:srgbClr val="FFFF00"/>
                    </a:solidFill>
                  </a:rPr>
                  <a:t>Pan</a:t>
                </a:r>
                <a:endParaRPr lang="en-US" b="1" dirty="0">
                  <a:solidFill>
                    <a:srgbClr val="FFFF00"/>
                  </a:solidFill>
                </a:endParaRPr>
              </a:p>
            </p:txBody>
          </p:sp>
          <p:sp>
            <p:nvSpPr>
              <p:cNvPr id="38" name="Rectangle 37"/>
              <p:cNvSpPr/>
              <p:nvPr/>
            </p:nvSpPr>
            <p:spPr>
              <a:xfrm>
                <a:off x="2819400" y="4169717"/>
                <a:ext cx="1371600" cy="1200329"/>
              </a:xfrm>
              <a:prstGeom prst="rect">
                <a:avLst/>
              </a:prstGeom>
            </p:spPr>
            <p:txBody>
              <a:bodyPr wrap="square">
                <a:spAutoFit/>
              </a:bodyPr>
              <a:lstStyle/>
              <a:p>
                <a:r>
                  <a:rPr lang="en-US" b="1" dirty="0">
                    <a:solidFill>
                      <a:srgbClr val="FFFF00"/>
                    </a:solidFill>
                  </a:rPr>
                  <a:t>Cheese</a:t>
                </a:r>
              </a:p>
              <a:p>
                <a:r>
                  <a:rPr lang="en-US" b="1" dirty="0">
                    <a:solidFill>
                      <a:srgbClr val="FFFF00"/>
                    </a:solidFill>
                  </a:rPr>
                  <a:t>Pepperoni</a:t>
                </a:r>
              </a:p>
              <a:p>
                <a:r>
                  <a:rPr lang="en-US" b="1" dirty="0">
                    <a:solidFill>
                      <a:srgbClr val="FFFF00"/>
                    </a:solidFill>
                  </a:rPr>
                  <a:t>Sausage</a:t>
                </a:r>
              </a:p>
              <a:p>
                <a:r>
                  <a:rPr lang="en-US" b="1" dirty="0">
                    <a:solidFill>
                      <a:srgbClr val="FFFF00"/>
                    </a:solidFill>
                  </a:rPr>
                  <a:t>Hamburger</a:t>
                </a:r>
              </a:p>
            </p:txBody>
          </p:sp>
        </p:grpSp>
        <p:cxnSp>
          <p:nvCxnSpPr>
            <p:cNvPr id="31" name="Straight Arrow Connector 30"/>
            <p:cNvCxnSpPr>
              <a:endCxn id="37" idx="1"/>
            </p:cNvCxnSpPr>
            <p:nvPr/>
          </p:nvCxnSpPr>
          <p:spPr>
            <a:xfrm flipV="1">
              <a:off x="1524000" y="4766191"/>
              <a:ext cx="348094" cy="36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473541" y="4419600"/>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473540" y="4654808"/>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7" idx="3"/>
            </p:cNvCxnSpPr>
            <p:nvPr/>
          </p:nvCxnSpPr>
          <p:spPr>
            <a:xfrm>
              <a:off x="2412948" y="4766191"/>
              <a:ext cx="406452"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7" idx="3"/>
            </p:cNvCxnSpPr>
            <p:nvPr/>
          </p:nvCxnSpPr>
          <p:spPr>
            <a:xfrm>
              <a:off x="2412948" y="4766191"/>
              <a:ext cx="406452" cy="41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708826" y="5389006"/>
            <a:ext cx="3596474" cy="1200329"/>
            <a:chOff x="594526" y="4169717"/>
            <a:chExt cx="3596474" cy="1200329"/>
          </a:xfrm>
        </p:grpSpPr>
        <p:grpSp>
          <p:nvGrpSpPr>
            <p:cNvPr id="40" name="Group 39"/>
            <p:cNvGrpSpPr/>
            <p:nvPr/>
          </p:nvGrpSpPr>
          <p:grpSpPr>
            <a:xfrm>
              <a:off x="594526" y="4169717"/>
              <a:ext cx="3596474" cy="1200329"/>
              <a:chOff x="594526" y="4169717"/>
              <a:chExt cx="3596474" cy="1200329"/>
            </a:xfrm>
          </p:grpSpPr>
          <p:sp>
            <p:nvSpPr>
              <p:cNvPr id="46" name="Rectangle 45"/>
              <p:cNvSpPr/>
              <p:nvPr/>
            </p:nvSpPr>
            <p:spPr>
              <a:xfrm>
                <a:off x="594526" y="4585216"/>
                <a:ext cx="870751" cy="369332"/>
              </a:xfrm>
              <a:prstGeom prst="rect">
                <a:avLst/>
              </a:prstGeom>
            </p:spPr>
            <p:txBody>
              <a:bodyPr wrap="none">
                <a:spAutoFit/>
              </a:bodyPr>
              <a:lstStyle/>
              <a:p>
                <a:r>
                  <a:rPr lang="en-US" b="1" dirty="0">
                    <a:solidFill>
                      <a:srgbClr val="FFFF00"/>
                    </a:solidFill>
                  </a:rPr>
                  <a:t>12 inch</a:t>
                </a:r>
              </a:p>
            </p:txBody>
          </p:sp>
          <p:sp>
            <p:nvSpPr>
              <p:cNvPr id="47" name="Rectangle 46"/>
              <p:cNvSpPr/>
              <p:nvPr/>
            </p:nvSpPr>
            <p:spPr>
              <a:xfrm>
                <a:off x="1729803" y="4459659"/>
                <a:ext cx="807593" cy="646331"/>
              </a:xfrm>
              <a:prstGeom prst="rect">
                <a:avLst/>
              </a:prstGeom>
            </p:spPr>
            <p:txBody>
              <a:bodyPr wrap="none">
                <a:spAutoFit/>
              </a:bodyPr>
              <a:lstStyle/>
              <a:p>
                <a:r>
                  <a:rPr lang="en-US" b="1" dirty="0" smtClean="0">
                    <a:solidFill>
                      <a:srgbClr val="FFFF00"/>
                    </a:solidFill>
                  </a:rPr>
                  <a:t>Hand </a:t>
                </a:r>
              </a:p>
              <a:p>
                <a:r>
                  <a:rPr lang="en-US" b="1" dirty="0" smtClean="0">
                    <a:solidFill>
                      <a:srgbClr val="FFFF00"/>
                    </a:solidFill>
                  </a:rPr>
                  <a:t>tossed</a:t>
                </a:r>
                <a:endParaRPr lang="en-US" b="1" dirty="0">
                  <a:solidFill>
                    <a:srgbClr val="FFFF00"/>
                  </a:solidFill>
                </a:endParaRPr>
              </a:p>
            </p:txBody>
          </p:sp>
          <p:sp>
            <p:nvSpPr>
              <p:cNvPr id="48" name="Rectangle 47"/>
              <p:cNvSpPr/>
              <p:nvPr/>
            </p:nvSpPr>
            <p:spPr>
              <a:xfrm>
                <a:off x="2819400" y="4169717"/>
                <a:ext cx="1371600" cy="1200329"/>
              </a:xfrm>
              <a:prstGeom prst="rect">
                <a:avLst/>
              </a:prstGeom>
            </p:spPr>
            <p:txBody>
              <a:bodyPr wrap="square">
                <a:spAutoFit/>
              </a:bodyPr>
              <a:lstStyle/>
              <a:p>
                <a:r>
                  <a:rPr lang="en-US" b="1" dirty="0">
                    <a:solidFill>
                      <a:srgbClr val="FFFF00"/>
                    </a:solidFill>
                  </a:rPr>
                  <a:t>Cheese</a:t>
                </a:r>
              </a:p>
              <a:p>
                <a:r>
                  <a:rPr lang="en-US" b="1" dirty="0">
                    <a:solidFill>
                      <a:srgbClr val="FFFF00"/>
                    </a:solidFill>
                  </a:rPr>
                  <a:t>Pepperoni</a:t>
                </a:r>
              </a:p>
              <a:p>
                <a:r>
                  <a:rPr lang="en-US" b="1" dirty="0">
                    <a:solidFill>
                      <a:srgbClr val="FFFF00"/>
                    </a:solidFill>
                  </a:rPr>
                  <a:t>Sausage</a:t>
                </a:r>
              </a:p>
              <a:p>
                <a:r>
                  <a:rPr lang="en-US" b="1" dirty="0">
                    <a:solidFill>
                      <a:srgbClr val="FFFF00"/>
                    </a:solidFill>
                  </a:rPr>
                  <a:t>Hamburger</a:t>
                </a:r>
              </a:p>
            </p:txBody>
          </p:sp>
        </p:grpSp>
        <p:cxnSp>
          <p:nvCxnSpPr>
            <p:cNvPr id="41" name="Straight Arrow Connector 40"/>
            <p:cNvCxnSpPr>
              <a:stCxn id="46" idx="3"/>
            </p:cNvCxnSpPr>
            <p:nvPr/>
          </p:nvCxnSpPr>
          <p:spPr>
            <a:xfrm flipV="1">
              <a:off x="1465277" y="4724400"/>
              <a:ext cx="292517" cy="454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2473541" y="4419600"/>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2473540" y="4654808"/>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7" idx="3"/>
            </p:cNvCxnSpPr>
            <p:nvPr/>
          </p:nvCxnSpPr>
          <p:spPr>
            <a:xfrm>
              <a:off x="2537396" y="4782825"/>
              <a:ext cx="320104" cy="138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7" idx="3"/>
            </p:cNvCxnSpPr>
            <p:nvPr/>
          </p:nvCxnSpPr>
          <p:spPr>
            <a:xfrm>
              <a:off x="2537396" y="4782825"/>
              <a:ext cx="139714" cy="276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2" name="Oval Callout 51"/>
          <p:cNvSpPr/>
          <p:nvPr/>
        </p:nvSpPr>
        <p:spPr>
          <a:xfrm>
            <a:off x="6427392" y="1524000"/>
            <a:ext cx="2411808" cy="12192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Each pizza size has 12 different</a:t>
            </a:r>
          </a:p>
          <a:p>
            <a:pPr algn="ctr"/>
            <a:r>
              <a:rPr lang="en-US" dirty="0" smtClean="0"/>
              <a:t>combinations</a:t>
            </a:r>
            <a:endParaRPr lang="en-US" dirty="0"/>
          </a:p>
        </p:txBody>
      </p:sp>
    </p:spTree>
    <p:extLst>
      <p:ext uri="{BB962C8B-B14F-4D97-AF65-F5344CB8AC3E}">
        <p14:creationId xmlns:p14="http://schemas.microsoft.com/office/powerpoint/2010/main" val="197153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grpId="0"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fade">
                                      <p:cBhvr>
                                        <p:cTn id="2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304800"/>
            <a:ext cx="7620000" cy="3581400"/>
          </a:xfrm>
        </p:spPr>
        <p:txBody>
          <a:bodyPr>
            <a:noAutofit/>
          </a:bodyPr>
          <a:lstStyle/>
          <a:p>
            <a:pPr algn="l"/>
            <a:r>
              <a:rPr lang="en-US" sz="3600" b="1" dirty="0" smtClean="0">
                <a:solidFill>
                  <a:srgbClr val="FFFF00"/>
                </a:solidFill>
              </a:rPr>
              <a:t>Marvin </a:t>
            </a:r>
            <a:r>
              <a:rPr lang="en-US" sz="3600" b="1" dirty="0">
                <a:solidFill>
                  <a:srgbClr val="FFFF00"/>
                </a:solidFill>
              </a:rPr>
              <a:t>went to a </a:t>
            </a:r>
            <a:r>
              <a:rPr lang="en-US" sz="3600" b="1" dirty="0" smtClean="0">
                <a:solidFill>
                  <a:srgbClr val="FFFF00"/>
                </a:solidFill>
              </a:rPr>
              <a:t>buffet for supper. </a:t>
            </a:r>
            <a:r>
              <a:rPr lang="en-US" sz="3600" b="1" dirty="0">
                <a:solidFill>
                  <a:srgbClr val="FFFF00"/>
                </a:solidFill>
              </a:rPr>
              <a:t>He could </a:t>
            </a:r>
            <a:r>
              <a:rPr lang="en-US" sz="3600" b="1" dirty="0" smtClean="0">
                <a:solidFill>
                  <a:srgbClr val="FFFF00"/>
                </a:solidFill>
              </a:rPr>
              <a:t>select </a:t>
            </a:r>
            <a:r>
              <a:rPr lang="en-US" sz="3600" b="1" dirty="0">
                <a:solidFill>
                  <a:srgbClr val="FFFF00"/>
                </a:solidFill>
              </a:rPr>
              <a:t>one of these meats: ham, roast beef, and chicken. He could also </a:t>
            </a:r>
            <a:r>
              <a:rPr lang="en-US" sz="3600" b="1" dirty="0" smtClean="0">
                <a:solidFill>
                  <a:srgbClr val="FFFF00"/>
                </a:solidFill>
              </a:rPr>
              <a:t>select </a:t>
            </a:r>
            <a:r>
              <a:rPr lang="en-US" sz="3600" b="1" dirty="0">
                <a:solidFill>
                  <a:srgbClr val="FFFF00"/>
                </a:solidFill>
              </a:rPr>
              <a:t>one of these vegetables: corn or mashed potatoes. How many possible meals could he choose from so that he has only 1 meat and 1 vegetable?</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6</a:t>
            </a:r>
            <a:endParaRPr lang="en-US" dirty="0">
              <a:solidFill>
                <a:srgbClr val="FFFF00"/>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pSp>
        <p:nvGrpSpPr>
          <p:cNvPr id="5" name="Group 4"/>
          <p:cNvGrpSpPr/>
          <p:nvPr/>
        </p:nvGrpSpPr>
        <p:grpSpPr>
          <a:xfrm>
            <a:off x="350788" y="4348370"/>
            <a:ext cx="2224027" cy="1200329"/>
            <a:chOff x="1588497" y="4505235"/>
            <a:chExt cx="2224027" cy="1200329"/>
          </a:xfrm>
        </p:grpSpPr>
        <p:grpSp>
          <p:nvGrpSpPr>
            <p:cNvPr id="9" name="Group 8"/>
            <p:cNvGrpSpPr/>
            <p:nvPr/>
          </p:nvGrpSpPr>
          <p:grpSpPr>
            <a:xfrm>
              <a:off x="1588497" y="4505235"/>
              <a:ext cx="2224027" cy="1200329"/>
              <a:chOff x="1676400" y="4736068"/>
              <a:chExt cx="2224027" cy="1200329"/>
            </a:xfrm>
          </p:grpSpPr>
          <p:sp>
            <p:nvSpPr>
              <p:cNvPr id="15" name="TextBox 14"/>
              <p:cNvSpPr txBox="1"/>
              <p:nvPr/>
            </p:nvSpPr>
            <p:spPr>
              <a:xfrm>
                <a:off x="1676400" y="5105400"/>
                <a:ext cx="676788" cy="369332"/>
              </a:xfrm>
              <a:prstGeom prst="rect">
                <a:avLst/>
              </a:prstGeom>
              <a:noFill/>
            </p:spPr>
            <p:txBody>
              <a:bodyPr wrap="none" rtlCol="0">
                <a:spAutoFit/>
              </a:bodyPr>
              <a:lstStyle/>
              <a:p>
                <a:r>
                  <a:rPr lang="en-US" dirty="0" smtClean="0">
                    <a:solidFill>
                      <a:srgbClr val="FFFF00"/>
                    </a:solidFill>
                  </a:rPr>
                  <a:t>Ham </a:t>
                </a:r>
                <a:endParaRPr lang="en-US" dirty="0">
                  <a:solidFill>
                    <a:srgbClr val="FFFF00"/>
                  </a:solidFill>
                </a:endParaRPr>
              </a:p>
            </p:txBody>
          </p:sp>
          <p:sp>
            <p:nvSpPr>
              <p:cNvPr id="16" name="TextBox 15"/>
              <p:cNvSpPr txBox="1"/>
              <p:nvPr/>
            </p:nvSpPr>
            <p:spPr>
              <a:xfrm>
                <a:off x="2895600" y="4736068"/>
                <a:ext cx="1004827" cy="1200329"/>
              </a:xfrm>
              <a:prstGeom prst="rect">
                <a:avLst/>
              </a:prstGeom>
              <a:noFill/>
            </p:spPr>
            <p:txBody>
              <a:bodyPr wrap="none" rtlCol="0">
                <a:spAutoFit/>
              </a:bodyPr>
              <a:lstStyle/>
              <a:p>
                <a:endParaRPr lang="en-US" dirty="0" smtClean="0">
                  <a:solidFill>
                    <a:srgbClr val="FFFF00"/>
                  </a:solidFill>
                </a:endParaRPr>
              </a:p>
              <a:p>
                <a:r>
                  <a:rPr lang="en-US" dirty="0" smtClean="0">
                    <a:solidFill>
                      <a:srgbClr val="FFFF00"/>
                    </a:solidFill>
                  </a:rPr>
                  <a:t>Corn</a:t>
                </a:r>
              </a:p>
              <a:p>
                <a:r>
                  <a:rPr lang="en-US" dirty="0">
                    <a:solidFill>
                      <a:srgbClr val="FFFF00"/>
                    </a:solidFill>
                  </a:rPr>
                  <a:t>Potatoes</a:t>
                </a:r>
              </a:p>
              <a:p>
                <a:r>
                  <a:rPr lang="en-US" dirty="0" smtClean="0">
                    <a:solidFill>
                      <a:srgbClr val="FFFF00"/>
                    </a:solidFill>
                  </a:rPr>
                  <a:t> </a:t>
                </a:r>
              </a:p>
            </p:txBody>
          </p:sp>
        </p:grpSp>
        <p:grpSp>
          <p:nvGrpSpPr>
            <p:cNvPr id="10" name="Group 9"/>
            <p:cNvGrpSpPr/>
            <p:nvPr/>
          </p:nvGrpSpPr>
          <p:grpSpPr>
            <a:xfrm>
              <a:off x="2265285" y="4972987"/>
              <a:ext cx="570987" cy="270912"/>
              <a:chOff x="2265285" y="4972987"/>
              <a:chExt cx="570987" cy="270912"/>
            </a:xfrm>
          </p:grpSpPr>
          <p:cxnSp>
            <p:nvCxnSpPr>
              <p:cNvPr id="11" name="Straight Arrow Connector 10"/>
              <p:cNvCxnSpPr/>
              <p:nvPr/>
            </p:nvCxnSpPr>
            <p:spPr>
              <a:xfrm flipV="1">
                <a:off x="2345156" y="4972987"/>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5" idx="3"/>
              </p:cNvCxnSpPr>
              <p:nvPr/>
            </p:nvCxnSpPr>
            <p:spPr>
              <a:xfrm>
                <a:off x="2265285" y="5059233"/>
                <a:ext cx="542412"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17" name="Group 16"/>
          <p:cNvGrpSpPr/>
          <p:nvPr/>
        </p:nvGrpSpPr>
        <p:grpSpPr>
          <a:xfrm>
            <a:off x="2971800" y="4446789"/>
            <a:ext cx="2224027" cy="1200329"/>
            <a:chOff x="1588497" y="4505235"/>
            <a:chExt cx="2224027" cy="1200329"/>
          </a:xfrm>
        </p:grpSpPr>
        <p:grpSp>
          <p:nvGrpSpPr>
            <p:cNvPr id="18" name="Group 17"/>
            <p:cNvGrpSpPr/>
            <p:nvPr/>
          </p:nvGrpSpPr>
          <p:grpSpPr>
            <a:xfrm>
              <a:off x="1588497" y="4505235"/>
              <a:ext cx="2224027" cy="1200329"/>
              <a:chOff x="1676400" y="4736068"/>
              <a:chExt cx="2224027" cy="1200329"/>
            </a:xfrm>
          </p:grpSpPr>
          <p:sp>
            <p:nvSpPr>
              <p:cNvPr id="22" name="TextBox 21"/>
              <p:cNvSpPr txBox="1"/>
              <p:nvPr/>
            </p:nvSpPr>
            <p:spPr>
              <a:xfrm>
                <a:off x="1676400" y="5105400"/>
                <a:ext cx="701539" cy="646331"/>
              </a:xfrm>
              <a:prstGeom prst="rect">
                <a:avLst/>
              </a:prstGeom>
              <a:noFill/>
            </p:spPr>
            <p:txBody>
              <a:bodyPr wrap="none" rtlCol="0">
                <a:spAutoFit/>
              </a:bodyPr>
              <a:lstStyle/>
              <a:p>
                <a:r>
                  <a:rPr lang="en-US" dirty="0" smtClean="0">
                    <a:solidFill>
                      <a:srgbClr val="FFFF00"/>
                    </a:solidFill>
                  </a:rPr>
                  <a:t>Roast</a:t>
                </a:r>
              </a:p>
              <a:p>
                <a:r>
                  <a:rPr lang="en-US" dirty="0" smtClean="0">
                    <a:solidFill>
                      <a:srgbClr val="FFFF00"/>
                    </a:solidFill>
                  </a:rPr>
                  <a:t>Beef </a:t>
                </a:r>
                <a:endParaRPr lang="en-US" dirty="0">
                  <a:solidFill>
                    <a:srgbClr val="FFFF00"/>
                  </a:solidFill>
                </a:endParaRPr>
              </a:p>
            </p:txBody>
          </p:sp>
          <p:sp>
            <p:nvSpPr>
              <p:cNvPr id="23" name="TextBox 22"/>
              <p:cNvSpPr txBox="1"/>
              <p:nvPr/>
            </p:nvSpPr>
            <p:spPr>
              <a:xfrm>
                <a:off x="2895600" y="4736068"/>
                <a:ext cx="1004827" cy="1200329"/>
              </a:xfrm>
              <a:prstGeom prst="rect">
                <a:avLst/>
              </a:prstGeom>
              <a:noFill/>
            </p:spPr>
            <p:txBody>
              <a:bodyPr wrap="none" rtlCol="0">
                <a:spAutoFit/>
              </a:bodyPr>
              <a:lstStyle/>
              <a:p>
                <a:endParaRPr lang="en-US" dirty="0" smtClean="0">
                  <a:solidFill>
                    <a:srgbClr val="FFFF00"/>
                  </a:solidFill>
                </a:endParaRPr>
              </a:p>
              <a:p>
                <a:r>
                  <a:rPr lang="en-US" dirty="0" smtClean="0">
                    <a:solidFill>
                      <a:srgbClr val="FFFF00"/>
                    </a:solidFill>
                  </a:rPr>
                  <a:t>Corn</a:t>
                </a:r>
              </a:p>
              <a:p>
                <a:r>
                  <a:rPr lang="en-US" dirty="0">
                    <a:solidFill>
                      <a:srgbClr val="FFFF00"/>
                    </a:solidFill>
                  </a:rPr>
                  <a:t>Potatoes</a:t>
                </a:r>
              </a:p>
              <a:p>
                <a:r>
                  <a:rPr lang="en-US" dirty="0" smtClean="0">
                    <a:solidFill>
                      <a:srgbClr val="FFFF00"/>
                    </a:solidFill>
                  </a:rPr>
                  <a:t> </a:t>
                </a:r>
              </a:p>
            </p:txBody>
          </p:sp>
        </p:grpSp>
        <p:grpSp>
          <p:nvGrpSpPr>
            <p:cNvPr id="19" name="Group 18"/>
            <p:cNvGrpSpPr/>
            <p:nvPr/>
          </p:nvGrpSpPr>
          <p:grpSpPr>
            <a:xfrm>
              <a:off x="2290036" y="4972987"/>
              <a:ext cx="546236" cy="270912"/>
              <a:chOff x="2290036" y="4972987"/>
              <a:chExt cx="546236" cy="270912"/>
            </a:xfrm>
          </p:grpSpPr>
          <p:cxnSp>
            <p:nvCxnSpPr>
              <p:cNvPr id="20" name="Straight Arrow Connector 19"/>
              <p:cNvCxnSpPr/>
              <p:nvPr/>
            </p:nvCxnSpPr>
            <p:spPr>
              <a:xfrm flipV="1">
                <a:off x="2345156" y="4972987"/>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2" idx="3"/>
              </p:cNvCxnSpPr>
              <p:nvPr/>
            </p:nvCxnSpPr>
            <p:spPr>
              <a:xfrm>
                <a:off x="2290036" y="5197733"/>
                <a:ext cx="517661" cy="46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24" name="Group 23"/>
          <p:cNvGrpSpPr/>
          <p:nvPr/>
        </p:nvGrpSpPr>
        <p:grpSpPr>
          <a:xfrm>
            <a:off x="5791200" y="4368357"/>
            <a:ext cx="2224027" cy="1200329"/>
            <a:chOff x="1588497" y="4505235"/>
            <a:chExt cx="2224027" cy="1200329"/>
          </a:xfrm>
        </p:grpSpPr>
        <p:grpSp>
          <p:nvGrpSpPr>
            <p:cNvPr id="25" name="Group 24"/>
            <p:cNvGrpSpPr/>
            <p:nvPr/>
          </p:nvGrpSpPr>
          <p:grpSpPr>
            <a:xfrm>
              <a:off x="1588497" y="4505235"/>
              <a:ext cx="2224027" cy="1200329"/>
              <a:chOff x="1676400" y="4736068"/>
              <a:chExt cx="2224027" cy="1200329"/>
            </a:xfrm>
          </p:grpSpPr>
          <p:sp>
            <p:nvSpPr>
              <p:cNvPr id="29" name="TextBox 28"/>
              <p:cNvSpPr txBox="1"/>
              <p:nvPr/>
            </p:nvSpPr>
            <p:spPr>
              <a:xfrm>
                <a:off x="1676400" y="5105400"/>
                <a:ext cx="967509" cy="369332"/>
              </a:xfrm>
              <a:prstGeom prst="rect">
                <a:avLst/>
              </a:prstGeom>
              <a:noFill/>
            </p:spPr>
            <p:txBody>
              <a:bodyPr wrap="none" rtlCol="0">
                <a:spAutoFit/>
              </a:bodyPr>
              <a:lstStyle/>
              <a:p>
                <a:r>
                  <a:rPr lang="en-US" dirty="0" smtClean="0">
                    <a:solidFill>
                      <a:srgbClr val="FFFF00"/>
                    </a:solidFill>
                  </a:rPr>
                  <a:t>Chicken </a:t>
                </a:r>
                <a:endParaRPr lang="en-US" dirty="0">
                  <a:solidFill>
                    <a:srgbClr val="FFFF00"/>
                  </a:solidFill>
                </a:endParaRPr>
              </a:p>
            </p:txBody>
          </p:sp>
          <p:sp>
            <p:nvSpPr>
              <p:cNvPr id="30" name="TextBox 29"/>
              <p:cNvSpPr txBox="1"/>
              <p:nvPr/>
            </p:nvSpPr>
            <p:spPr>
              <a:xfrm>
                <a:off x="2895600" y="4736068"/>
                <a:ext cx="1004827" cy="1200329"/>
              </a:xfrm>
              <a:prstGeom prst="rect">
                <a:avLst/>
              </a:prstGeom>
              <a:noFill/>
            </p:spPr>
            <p:txBody>
              <a:bodyPr wrap="none" rtlCol="0">
                <a:spAutoFit/>
              </a:bodyPr>
              <a:lstStyle/>
              <a:p>
                <a:endParaRPr lang="en-US" dirty="0" smtClean="0">
                  <a:solidFill>
                    <a:srgbClr val="FFFF00"/>
                  </a:solidFill>
                </a:endParaRPr>
              </a:p>
              <a:p>
                <a:r>
                  <a:rPr lang="en-US" dirty="0" smtClean="0">
                    <a:solidFill>
                      <a:srgbClr val="FFFF00"/>
                    </a:solidFill>
                  </a:rPr>
                  <a:t>Corn</a:t>
                </a:r>
              </a:p>
              <a:p>
                <a:r>
                  <a:rPr lang="en-US" dirty="0">
                    <a:solidFill>
                      <a:srgbClr val="FFFF00"/>
                    </a:solidFill>
                  </a:rPr>
                  <a:t>Potatoes</a:t>
                </a:r>
              </a:p>
              <a:p>
                <a:r>
                  <a:rPr lang="en-US" dirty="0" smtClean="0">
                    <a:solidFill>
                      <a:srgbClr val="FFFF00"/>
                    </a:solidFill>
                  </a:rPr>
                  <a:t> </a:t>
                </a:r>
              </a:p>
            </p:txBody>
          </p:sp>
        </p:grpSp>
        <p:grpSp>
          <p:nvGrpSpPr>
            <p:cNvPr id="26" name="Group 25"/>
            <p:cNvGrpSpPr/>
            <p:nvPr/>
          </p:nvGrpSpPr>
          <p:grpSpPr>
            <a:xfrm>
              <a:off x="2345156" y="4972987"/>
              <a:ext cx="491116" cy="270912"/>
              <a:chOff x="2345156" y="4972987"/>
              <a:chExt cx="491116" cy="270912"/>
            </a:xfrm>
          </p:grpSpPr>
          <p:cxnSp>
            <p:nvCxnSpPr>
              <p:cNvPr id="27" name="Straight Arrow Connector 26"/>
              <p:cNvCxnSpPr/>
              <p:nvPr/>
            </p:nvCxnSpPr>
            <p:spPr>
              <a:xfrm flipV="1">
                <a:off x="2345156" y="4972987"/>
                <a:ext cx="491116" cy="7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426697" y="5151566"/>
                <a:ext cx="381000" cy="92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43195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304800"/>
            <a:ext cx="7620000" cy="3581400"/>
          </a:xfrm>
        </p:spPr>
        <p:txBody>
          <a:bodyPr>
            <a:noAutofit/>
          </a:bodyPr>
          <a:lstStyle/>
          <a:p>
            <a:pPr algn="l"/>
            <a:r>
              <a:rPr lang="en-US" b="1" dirty="0" smtClean="0">
                <a:solidFill>
                  <a:srgbClr val="FFFF00"/>
                </a:solidFill>
              </a:rPr>
              <a:t>Heidi is selecting a doll at the doll nursery. She can select one with tanned or pale skin color. She can select from red, blonde, brown, or black hair. She can also select brown, blue, or green eye color. How many possible doll choices are there in all?</a:t>
            </a:r>
            <a:endParaRPr lang="en-US" b="1" dirty="0">
              <a:solidFill>
                <a:srgbClr val="FFFF00"/>
              </a:solidFill>
            </a:endParaRPr>
          </a:p>
        </p:txBody>
      </p:sp>
      <p:sp>
        <p:nvSpPr>
          <p:cNvPr id="8" name="TextBox 7"/>
          <p:cNvSpPr txBox="1">
            <a:spLocks noChangeArrowheads="1"/>
          </p:cNvSpPr>
          <p:nvPr/>
        </p:nvSpPr>
        <p:spPr bwMode="auto">
          <a:xfrm>
            <a:off x="71155" y="6497267"/>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24</a:t>
            </a:r>
            <a:endParaRPr lang="en-US" dirty="0">
              <a:solidFill>
                <a:srgbClr val="FFFF00"/>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pSp>
        <p:nvGrpSpPr>
          <p:cNvPr id="57" name="Group 56"/>
          <p:cNvGrpSpPr/>
          <p:nvPr/>
        </p:nvGrpSpPr>
        <p:grpSpPr>
          <a:xfrm>
            <a:off x="882824" y="3288354"/>
            <a:ext cx="3669521" cy="3369246"/>
            <a:chOff x="811669" y="3647556"/>
            <a:chExt cx="3669521" cy="3369246"/>
          </a:xfrm>
        </p:grpSpPr>
        <p:grpSp>
          <p:nvGrpSpPr>
            <p:cNvPr id="15" name="Group 14"/>
            <p:cNvGrpSpPr/>
            <p:nvPr/>
          </p:nvGrpSpPr>
          <p:grpSpPr>
            <a:xfrm>
              <a:off x="811669" y="3994147"/>
              <a:ext cx="2066099" cy="2862322"/>
              <a:chOff x="1588497" y="4505235"/>
              <a:chExt cx="2066099" cy="2862322"/>
            </a:xfrm>
          </p:grpSpPr>
          <p:grpSp>
            <p:nvGrpSpPr>
              <p:cNvPr id="16" name="Group 15"/>
              <p:cNvGrpSpPr/>
              <p:nvPr/>
            </p:nvGrpSpPr>
            <p:grpSpPr>
              <a:xfrm>
                <a:off x="1588497" y="4505235"/>
                <a:ext cx="2066099" cy="2862322"/>
                <a:chOff x="1676400" y="4736068"/>
                <a:chExt cx="2066099" cy="2862322"/>
              </a:xfrm>
            </p:grpSpPr>
            <p:sp>
              <p:nvSpPr>
                <p:cNvPr id="22" name="TextBox 21"/>
                <p:cNvSpPr txBox="1"/>
                <p:nvPr/>
              </p:nvSpPr>
              <p:spPr>
                <a:xfrm>
                  <a:off x="1676400" y="5105400"/>
                  <a:ext cx="564193" cy="1200329"/>
                </a:xfrm>
                <a:prstGeom prst="rect">
                  <a:avLst/>
                </a:prstGeom>
                <a:noFill/>
              </p:spPr>
              <p:txBody>
                <a:bodyPr wrap="none" rtlCol="0">
                  <a:spAutoFit/>
                </a:bodyPr>
                <a:lstStyle/>
                <a:p>
                  <a:endParaRPr lang="en-US" dirty="0" smtClean="0">
                    <a:solidFill>
                      <a:srgbClr val="FFFF00"/>
                    </a:solidFill>
                  </a:endParaRPr>
                </a:p>
                <a:p>
                  <a:endParaRPr lang="en-US" dirty="0">
                    <a:solidFill>
                      <a:srgbClr val="FFFF00"/>
                    </a:solidFill>
                  </a:endParaRPr>
                </a:p>
                <a:p>
                  <a:endParaRPr lang="en-US" dirty="0" smtClean="0">
                    <a:solidFill>
                      <a:srgbClr val="FFFF00"/>
                    </a:solidFill>
                  </a:endParaRPr>
                </a:p>
                <a:p>
                  <a:r>
                    <a:rPr lang="en-US" dirty="0" smtClean="0">
                      <a:solidFill>
                        <a:srgbClr val="FFFF00"/>
                      </a:solidFill>
                    </a:rPr>
                    <a:t>Tan </a:t>
                  </a:r>
                  <a:endParaRPr lang="en-US" dirty="0">
                    <a:solidFill>
                      <a:srgbClr val="FFFF00"/>
                    </a:solidFill>
                  </a:endParaRPr>
                </a:p>
              </p:txBody>
            </p:sp>
            <p:sp>
              <p:nvSpPr>
                <p:cNvPr id="23" name="TextBox 22"/>
                <p:cNvSpPr txBox="1"/>
                <p:nvPr/>
              </p:nvSpPr>
              <p:spPr>
                <a:xfrm>
                  <a:off x="2895600" y="4736068"/>
                  <a:ext cx="846899" cy="2862322"/>
                </a:xfrm>
                <a:prstGeom prst="rect">
                  <a:avLst/>
                </a:prstGeom>
                <a:noFill/>
              </p:spPr>
              <p:txBody>
                <a:bodyPr wrap="none" rtlCol="0">
                  <a:spAutoFit/>
                </a:bodyPr>
                <a:lstStyle/>
                <a:p>
                  <a:r>
                    <a:rPr lang="en-US" dirty="0" smtClean="0">
                      <a:solidFill>
                        <a:srgbClr val="FFFF00"/>
                      </a:solidFill>
                    </a:rPr>
                    <a:t>Red</a:t>
                  </a:r>
                </a:p>
                <a:p>
                  <a:endParaRPr lang="en-US" dirty="0" smtClean="0">
                    <a:solidFill>
                      <a:srgbClr val="FFFF00"/>
                    </a:solidFill>
                  </a:endParaRPr>
                </a:p>
                <a:p>
                  <a:endParaRPr lang="en-US" dirty="0">
                    <a:solidFill>
                      <a:srgbClr val="FFFF00"/>
                    </a:solidFill>
                  </a:endParaRPr>
                </a:p>
                <a:p>
                  <a:r>
                    <a:rPr lang="en-US" dirty="0" smtClean="0">
                      <a:solidFill>
                        <a:srgbClr val="FFFF00"/>
                      </a:solidFill>
                    </a:rPr>
                    <a:t>Blonde</a:t>
                  </a:r>
                </a:p>
                <a:p>
                  <a:endParaRPr lang="en-US" dirty="0" smtClean="0">
                    <a:solidFill>
                      <a:srgbClr val="FFFF00"/>
                    </a:solidFill>
                  </a:endParaRPr>
                </a:p>
                <a:p>
                  <a:endParaRPr lang="en-US" dirty="0" smtClean="0">
                    <a:solidFill>
                      <a:srgbClr val="FFFF00"/>
                    </a:solidFill>
                  </a:endParaRPr>
                </a:p>
                <a:p>
                  <a:r>
                    <a:rPr lang="en-US" dirty="0" smtClean="0">
                      <a:solidFill>
                        <a:srgbClr val="FFFF00"/>
                      </a:solidFill>
                    </a:rPr>
                    <a:t>Brown </a:t>
                  </a:r>
                </a:p>
                <a:p>
                  <a:endParaRPr lang="en-US" dirty="0" smtClean="0">
                    <a:solidFill>
                      <a:srgbClr val="FFFF00"/>
                    </a:solidFill>
                  </a:endParaRPr>
                </a:p>
                <a:p>
                  <a:endParaRPr lang="en-US" dirty="0">
                    <a:solidFill>
                      <a:srgbClr val="FFFF00"/>
                    </a:solidFill>
                  </a:endParaRPr>
                </a:p>
                <a:p>
                  <a:r>
                    <a:rPr lang="en-US" dirty="0" smtClean="0">
                      <a:solidFill>
                        <a:srgbClr val="FFFF00"/>
                      </a:solidFill>
                    </a:rPr>
                    <a:t>Black</a:t>
                  </a:r>
                  <a:endParaRPr lang="en-US" dirty="0">
                    <a:solidFill>
                      <a:srgbClr val="FFFF00"/>
                    </a:solidFill>
                  </a:endParaRPr>
                </a:p>
              </p:txBody>
            </p:sp>
          </p:grpSp>
          <p:grpSp>
            <p:nvGrpSpPr>
              <p:cNvPr id="17" name="Group 16"/>
              <p:cNvGrpSpPr/>
              <p:nvPr/>
            </p:nvGrpSpPr>
            <p:grpSpPr>
              <a:xfrm>
                <a:off x="1996028" y="4796135"/>
                <a:ext cx="811669" cy="1048953"/>
                <a:chOff x="1996028" y="4796135"/>
                <a:chExt cx="811669" cy="1048953"/>
              </a:xfrm>
            </p:grpSpPr>
            <p:cxnSp>
              <p:nvCxnSpPr>
                <p:cNvPr id="18" name="Straight Arrow Connector 17"/>
                <p:cNvCxnSpPr/>
                <p:nvPr/>
              </p:nvCxnSpPr>
              <p:spPr>
                <a:xfrm flipV="1">
                  <a:off x="1996028" y="4796135"/>
                  <a:ext cx="811669" cy="942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152690" y="5584782"/>
                  <a:ext cx="655007" cy="260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2" name="Group 1"/>
            <p:cNvGrpSpPr/>
            <p:nvPr/>
          </p:nvGrpSpPr>
          <p:grpSpPr>
            <a:xfrm>
              <a:off x="2590800" y="3647556"/>
              <a:ext cx="1717460" cy="923330"/>
              <a:chOff x="2786630" y="3693722"/>
              <a:chExt cx="1717460" cy="923330"/>
            </a:xfrm>
          </p:grpSpPr>
          <p:sp>
            <p:nvSpPr>
              <p:cNvPr id="33" name="Rectangle 32"/>
              <p:cNvSpPr/>
              <p:nvPr/>
            </p:nvSpPr>
            <p:spPr>
              <a:xfrm>
                <a:off x="3132490" y="3693722"/>
                <a:ext cx="1371600" cy="923330"/>
              </a:xfrm>
              <a:prstGeom prst="rect">
                <a:avLst/>
              </a:prstGeom>
            </p:spPr>
            <p:txBody>
              <a:bodyPr wrap="square">
                <a:spAutoFit/>
              </a:bodyPr>
              <a:lstStyle/>
              <a:p>
                <a:r>
                  <a:rPr lang="en-US" b="1" dirty="0" smtClean="0">
                    <a:solidFill>
                      <a:srgbClr val="FFFF00"/>
                    </a:solidFill>
                  </a:rPr>
                  <a:t>Brown</a:t>
                </a:r>
                <a:endParaRPr lang="en-US" b="1" dirty="0">
                  <a:solidFill>
                    <a:srgbClr val="FFFF00"/>
                  </a:solidFill>
                </a:endParaRPr>
              </a:p>
              <a:p>
                <a:r>
                  <a:rPr lang="en-US" b="1" dirty="0" smtClean="0">
                    <a:solidFill>
                      <a:srgbClr val="FFFF00"/>
                    </a:solidFill>
                  </a:rPr>
                  <a:t>Blue</a:t>
                </a:r>
                <a:endParaRPr lang="en-US" b="1" dirty="0">
                  <a:solidFill>
                    <a:srgbClr val="FFFF00"/>
                  </a:solidFill>
                </a:endParaRPr>
              </a:p>
              <a:p>
                <a:r>
                  <a:rPr lang="en-US" b="1" dirty="0" smtClean="0">
                    <a:solidFill>
                      <a:srgbClr val="FFFF00"/>
                    </a:solidFill>
                  </a:rPr>
                  <a:t>Green</a:t>
                </a:r>
                <a:endParaRPr lang="en-US" b="1" dirty="0">
                  <a:solidFill>
                    <a:srgbClr val="FFFF00"/>
                  </a:solidFill>
                </a:endParaRPr>
              </a:p>
            </p:txBody>
          </p:sp>
          <p:cxnSp>
            <p:nvCxnSpPr>
              <p:cNvPr id="34" name="Straight Arrow Connector 33"/>
              <p:cNvCxnSpPr/>
              <p:nvPr/>
            </p:nvCxnSpPr>
            <p:spPr>
              <a:xfrm flipV="1">
                <a:off x="2786631" y="3943605"/>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786630" y="4178813"/>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86631" y="4257850"/>
                <a:ext cx="345859"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2763730" y="4479017"/>
              <a:ext cx="1717460" cy="923330"/>
              <a:chOff x="2786630" y="3693722"/>
              <a:chExt cx="1717460" cy="923330"/>
            </a:xfrm>
          </p:grpSpPr>
          <p:sp>
            <p:nvSpPr>
              <p:cNvPr id="39" name="Rectangle 38"/>
              <p:cNvSpPr/>
              <p:nvPr/>
            </p:nvSpPr>
            <p:spPr>
              <a:xfrm>
                <a:off x="3132490" y="3693722"/>
                <a:ext cx="1371600" cy="923330"/>
              </a:xfrm>
              <a:prstGeom prst="rect">
                <a:avLst/>
              </a:prstGeom>
            </p:spPr>
            <p:txBody>
              <a:bodyPr wrap="square">
                <a:spAutoFit/>
              </a:bodyPr>
              <a:lstStyle/>
              <a:p>
                <a:r>
                  <a:rPr lang="en-US" b="1" dirty="0" smtClean="0">
                    <a:solidFill>
                      <a:srgbClr val="FFFF00"/>
                    </a:solidFill>
                  </a:rPr>
                  <a:t>Brown</a:t>
                </a:r>
                <a:endParaRPr lang="en-US" b="1" dirty="0">
                  <a:solidFill>
                    <a:srgbClr val="FFFF00"/>
                  </a:solidFill>
                </a:endParaRPr>
              </a:p>
              <a:p>
                <a:r>
                  <a:rPr lang="en-US" b="1" dirty="0" smtClean="0">
                    <a:solidFill>
                      <a:srgbClr val="FFFF00"/>
                    </a:solidFill>
                  </a:rPr>
                  <a:t>Blue</a:t>
                </a:r>
                <a:endParaRPr lang="en-US" b="1" dirty="0">
                  <a:solidFill>
                    <a:srgbClr val="FFFF00"/>
                  </a:solidFill>
                </a:endParaRPr>
              </a:p>
              <a:p>
                <a:r>
                  <a:rPr lang="en-US" b="1" dirty="0" smtClean="0">
                    <a:solidFill>
                      <a:srgbClr val="FFFF00"/>
                    </a:solidFill>
                  </a:rPr>
                  <a:t>Green</a:t>
                </a:r>
                <a:endParaRPr lang="en-US" b="1" dirty="0">
                  <a:solidFill>
                    <a:srgbClr val="FFFF00"/>
                  </a:solidFill>
                </a:endParaRPr>
              </a:p>
            </p:txBody>
          </p:sp>
          <p:cxnSp>
            <p:nvCxnSpPr>
              <p:cNvPr id="40" name="Straight Arrow Connector 39"/>
              <p:cNvCxnSpPr/>
              <p:nvPr/>
            </p:nvCxnSpPr>
            <p:spPr>
              <a:xfrm flipV="1">
                <a:off x="2786631" y="3943605"/>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2786630" y="4178813"/>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786631" y="4257850"/>
                <a:ext cx="345859"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2717585" y="5227811"/>
              <a:ext cx="1717460" cy="923330"/>
              <a:chOff x="2786630" y="3693722"/>
              <a:chExt cx="1717460" cy="923330"/>
            </a:xfrm>
          </p:grpSpPr>
          <p:sp>
            <p:nvSpPr>
              <p:cNvPr id="44" name="Rectangle 43"/>
              <p:cNvSpPr/>
              <p:nvPr/>
            </p:nvSpPr>
            <p:spPr>
              <a:xfrm>
                <a:off x="3132490" y="3693722"/>
                <a:ext cx="1371600" cy="923330"/>
              </a:xfrm>
              <a:prstGeom prst="rect">
                <a:avLst/>
              </a:prstGeom>
            </p:spPr>
            <p:txBody>
              <a:bodyPr wrap="square">
                <a:spAutoFit/>
              </a:bodyPr>
              <a:lstStyle/>
              <a:p>
                <a:r>
                  <a:rPr lang="en-US" b="1" dirty="0" smtClean="0">
                    <a:solidFill>
                      <a:srgbClr val="FFFF00"/>
                    </a:solidFill>
                  </a:rPr>
                  <a:t>Brown</a:t>
                </a:r>
                <a:endParaRPr lang="en-US" b="1" dirty="0">
                  <a:solidFill>
                    <a:srgbClr val="FFFF00"/>
                  </a:solidFill>
                </a:endParaRPr>
              </a:p>
              <a:p>
                <a:r>
                  <a:rPr lang="en-US" b="1" dirty="0" smtClean="0">
                    <a:solidFill>
                      <a:srgbClr val="FFFF00"/>
                    </a:solidFill>
                  </a:rPr>
                  <a:t>Blue</a:t>
                </a:r>
                <a:endParaRPr lang="en-US" b="1" dirty="0">
                  <a:solidFill>
                    <a:srgbClr val="FFFF00"/>
                  </a:solidFill>
                </a:endParaRPr>
              </a:p>
              <a:p>
                <a:r>
                  <a:rPr lang="en-US" b="1" dirty="0" smtClean="0">
                    <a:solidFill>
                      <a:srgbClr val="FFFF00"/>
                    </a:solidFill>
                  </a:rPr>
                  <a:t>Green</a:t>
                </a:r>
                <a:endParaRPr lang="en-US" b="1" dirty="0">
                  <a:solidFill>
                    <a:srgbClr val="FFFF00"/>
                  </a:solidFill>
                </a:endParaRPr>
              </a:p>
            </p:txBody>
          </p:sp>
          <p:cxnSp>
            <p:nvCxnSpPr>
              <p:cNvPr id="45" name="Straight Arrow Connector 44"/>
              <p:cNvCxnSpPr/>
              <p:nvPr/>
            </p:nvCxnSpPr>
            <p:spPr>
              <a:xfrm flipV="1">
                <a:off x="2786631" y="3943605"/>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2786630" y="4178813"/>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786631" y="4257850"/>
                <a:ext cx="345859"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2717586" y="6093472"/>
              <a:ext cx="1717460" cy="923330"/>
              <a:chOff x="2786630" y="3693722"/>
              <a:chExt cx="1717460" cy="923330"/>
            </a:xfrm>
          </p:grpSpPr>
          <p:sp>
            <p:nvSpPr>
              <p:cNvPr id="49" name="Rectangle 48"/>
              <p:cNvSpPr/>
              <p:nvPr/>
            </p:nvSpPr>
            <p:spPr>
              <a:xfrm>
                <a:off x="3132490" y="3693722"/>
                <a:ext cx="1371600" cy="923330"/>
              </a:xfrm>
              <a:prstGeom prst="rect">
                <a:avLst/>
              </a:prstGeom>
            </p:spPr>
            <p:txBody>
              <a:bodyPr wrap="square">
                <a:spAutoFit/>
              </a:bodyPr>
              <a:lstStyle/>
              <a:p>
                <a:r>
                  <a:rPr lang="en-US" b="1" dirty="0" smtClean="0">
                    <a:solidFill>
                      <a:srgbClr val="FFFF00"/>
                    </a:solidFill>
                  </a:rPr>
                  <a:t>Brown</a:t>
                </a:r>
                <a:endParaRPr lang="en-US" b="1" dirty="0">
                  <a:solidFill>
                    <a:srgbClr val="FFFF00"/>
                  </a:solidFill>
                </a:endParaRPr>
              </a:p>
              <a:p>
                <a:r>
                  <a:rPr lang="en-US" b="1" dirty="0" smtClean="0">
                    <a:solidFill>
                      <a:srgbClr val="FFFF00"/>
                    </a:solidFill>
                  </a:rPr>
                  <a:t>Blue</a:t>
                </a:r>
                <a:endParaRPr lang="en-US" b="1" dirty="0">
                  <a:solidFill>
                    <a:srgbClr val="FFFF00"/>
                  </a:solidFill>
                </a:endParaRPr>
              </a:p>
              <a:p>
                <a:r>
                  <a:rPr lang="en-US" b="1" dirty="0" smtClean="0">
                    <a:solidFill>
                      <a:srgbClr val="FFFF00"/>
                    </a:solidFill>
                  </a:rPr>
                  <a:t>Green</a:t>
                </a:r>
                <a:endParaRPr lang="en-US" b="1" dirty="0">
                  <a:solidFill>
                    <a:srgbClr val="FFFF00"/>
                  </a:solidFill>
                </a:endParaRPr>
              </a:p>
            </p:txBody>
          </p:sp>
          <p:cxnSp>
            <p:nvCxnSpPr>
              <p:cNvPr id="50" name="Straight Arrow Connector 49"/>
              <p:cNvCxnSpPr/>
              <p:nvPr/>
            </p:nvCxnSpPr>
            <p:spPr>
              <a:xfrm flipV="1">
                <a:off x="2786631" y="3943605"/>
                <a:ext cx="345859" cy="165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2786630" y="4178813"/>
                <a:ext cx="345860" cy="69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786631" y="4257850"/>
                <a:ext cx="345859"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54" name="Straight Arrow Connector 53"/>
            <p:cNvCxnSpPr/>
            <p:nvPr/>
          </p:nvCxnSpPr>
          <p:spPr>
            <a:xfrm>
              <a:off x="1447800" y="5477694"/>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1219200" y="5630094"/>
              <a:ext cx="811669" cy="878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8" name="Oval Callout 57"/>
          <p:cNvSpPr/>
          <p:nvPr/>
        </p:nvSpPr>
        <p:spPr>
          <a:xfrm>
            <a:off x="6096000" y="3178027"/>
            <a:ext cx="2411808" cy="12192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Each skin color has 12 different</a:t>
            </a:r>
          </a:p>
          <a:p>
            <a:pPr algn="ctr"/>
            <a:r>
              <a:rPr lang="en-US" dirty="0" smtClean="0"/>
              <a:t>combinations</a:t>
            </a:r>
            <a:endParaRPr lang="en-US" dirty="0"/>
          </a:p>
        </p:txBody>
      </p:sp>
    </p:spTree>
    <p:extLst>
      <p:ext uri="{BB962C8B-B14F-4D97-AF65-F5344CB8AC3E}">
        <p14:creationId xmlns:p14="http://schemas.microsoft.com/office/powerpoint/2010/main" val="396282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900"/>
                            </p:stCondLst>
                            <p:childTnLst>
                              <p:par>
                                <p:cTn id="13" presetID="10" presetClass="entr" presetSubtype="0" fill="hold"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par>
                          <p:cTn id="16" fill="hold">
                            <p:stCondLst>
                              <p:cond delay="1400"/>
                            </p:stCondLst>
                            <p:childTnLst>
                              <p:par>
                                <p:cTn id="17" presetID="10" presetClass="entr" presetSubtype="0" fill="hold" grpId="0"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304800"/>
            <a:ext cx="7620000" cy="3581400"/>
          </a:xfrm>
        </p:spPr>
        <p:txBody>
          <a:bodyPr>
            <a:noAutofit/>
          </a:bodyPr>
          <a:lstStyle/>
          <a:p>
            <a:pPr algn="l"/>
            <a:r>
              <a:rPr lang="en-US" sz="4000" b="1" dirty="0" smtClean="0">
                <a:solidFill>
                  <a:srgbClr val="FFFF00"/>
                </a:solidFill>
              </a:rPr>
              <a:t>The art teacher was </a:t>
            </a:r>
            <a:r>
              <a:rPr lang="en-US" sz="4000" b="1" dirty="0">
                <a:solidFill>
                  <a:srgbClr val="FFFF00"/>
                </a:solidFill>
              </a:rPr>
              <a:t>carrying 5 </a:t>
            </a:r>
            <a:r>
              <a:rPr lang="en-US" sz="4000" b="1" dirty="0" smtClean="0">
                <a:solidFill>
                  <a:srgbClr val="FFFF00"/>
                </a:solidFill>
              </a:rPr>
              <a:t>cups of different </a:t>
            </a:r>
            <a:r>
              <a:rPr lang="en-US" sz="4000" b="1" dirty="0">
                <a:solidFill>
                  <a:srgbClr val="FFFF00"/>
                </a:solidFill>
              </a:rPr>
              <a:t>colored paint and dropped </a:t>
            </a:r>
            <a:r>
              <a:rPr lang="en-US" sz="4000" b="1" dirty="0" smtClean="0">
                <a:solidFill>
                  <a:srgbClr val="FFFF00"/>
                </a:solidFill>
              </a:rPr>
              <a:t>3 of </a:t>
            </a:r>
            <a:r>
              <a:rPr lang="en-US" sz="4000" b="1" dirty="0">
                <a:solidFill>
                  <a:srgbClr val="FFFF00"/>
                </a:solidFill>
              </a:rPr>
              <a:t>them, making a big mess. </a:t>
            </a:r>
            <a:r>
              <a:rPr lang="en-US" sz="4000" b="1" dirty="0" smtClean="0">
                <a:solidFill>
                  <a:srgbClr val="FFFF00"/>
                </a:solidFill>
              </a:rPr>
              <a:t>How many </a:t>
            </a:r>
            <a:r>
              <a:rPr lang="en-US" sz="4000" b="1" dirty="0">
                <a:solidFill>
                  <a:srgbClr val="FFFF00"/>
                </a:solidFill>
              </a:rPr>
              <a:t>combinations of colors could </a:t>
            </a:r>
            <a:r>
              <a:rPr lang="en-US" sz="4000" b="1" dirty="0" smtClean="0">
                <a:solidFill>
                  <a:srgbClr val="FFFF00"/>
                </a:solidFill>
              </a:rPr>
              <a:t>she have </a:t>
            </a:r>
            <a:r>
              <a:rPr lang="en-US" sz="4000" b="1" dirty="0">
                <a:solidFill>
                  <a:srgbClr val="FFFF00"/>
                </a:solidFill>
              </a:rPr>
              <a:t>spilled?</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solidFill>
                  <a:srgbClr val="FFFF00"/>
                </a:solidFill>
              </a:rPr>
              <a:t>Answer</a:t>
            </a:r>
            <a:r>
              <a:rPr lang="en-US" dirty="0" smtClean="0">
                <a:solidFill>
                  <a:srgbClr val="FFFF00"/>
                </a:solidFill>
              </a:rPr>
              <a:t>: 10</a:t>
            </a:r>
            <a:endParaRPr lang="en-US" dirty="0">
              <a:solidFill>
                <a:srgbClr val="FFFF00"/>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06397389"/>
              </p:ext>
            </p:extLst>
          </p:nvPr>
        </p:nvGraphicFramePr>
        <p:xfrm>
          <a:off x="7696200" y="3124200"/>
          <a:ext cx="711200" cy="1905000"/>
        </p:xfrm>
        <a:graphic>
          <a:graphicData uri="http://schemas.openxmlformats.org/drawingml/2006/table">
            <a:tbl>
              <a:tblPr/>
              <a:tblGrid>
                <a:gridCol w="165100"/>
                <a:gridCol w="165100"/>
                <a:gridCol w="381000"/>
              </a:tblGrid>
              <a:tr h="190500">
                <a:tc>
                  <a:txBody>
                    <a:bodyPr/>
                    <a:lstStyle/>
                    <a:p>
                      <a:pPr algn="l" fontAlgn="b"/>
                      <a:r>
                        <a:rPr lang="en-US" sz="1100" b="0" i="0" u="none" strike="noStrike" dirty="0">
                          <a:solidFill>
                            <a:srgbClr val="FFFF00"/>
                          </a:solidFill>
                          <a:effectLst/>
                          <a:latin typeface="Calibri"/>
                        </a:rPr>
                        <a:t>R</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Y</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O</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R</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Y</a:t>
                      </a:r>
                    </a:p>
                  </a:txBody>
                  <a:tcPr marL="9525" marR="9525" marT="9525" marB="0" anchor="b">
                    <a:lnL>
                      <a:noFill/>
                    </a:lnL>
                    <a:lnR>
                      <a:noFill/>
                    </a:lnR>
                    <a:lnT>
                      <a:noFill/>
                    </a:lnT>
                    <a:lnB>
                      <a:noFill/>
                    </a:lnB>
                  </a:tcPr>
                </a:tc>
                <a:tc>
                  <a:txBody>
                    <a:bodyPr/>
                    <a:lstStyle/>
                    <a:p>
                      <a:pPr algn="l" fontAlgn="b"/>
                      <a:r>
                        <a:rPr lang="en-US" sz="1100" b="1" i="0" u="none" strike="noStrike">
                          <a:solidFill>
                            <a:srgbClr val="FFFF00"/>
                          </a:solidFill>
                          <a:effectLst/>
                          <a:latin typeface="Calibri"/>
                        </a:rPr>
                        <a:t>B</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R</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Y</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G</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R</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O</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B</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R</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O</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G</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R</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B</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G</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Y</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O</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FFFF00"/>
                          </a:solidFill>
                          <a:effectLst/>
                          <a:latin typeface="Calibri"/>
                        </a:rPr>
                        <a:t>B</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Y</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O</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G</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Y</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B</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G</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FFFF00"/>
                          </a:solidFill>
                          <a:effectLst/>
                          <a:latin typeface="Calibri"/>
                        </a:rPr>
                        <a:t>O</a:t>
                      </a:r>
                    </a:p>
                  </a:txBody>
                  <a:tcPr marL="9525" marR="9525" marT="9525" marB="0" anchor="b">
                    <a:lnL>
                      <a:noFill/>
                    </a:lnL>
                    <a:lnR>
                      <a:noFill/>
                    </a:lnR>
                    <a:lnT>
                      <a:noFill/>
                    </a:lnT>
                    <a:lnB>
                      <a:noFill/>
                    </a:lnB>
                  </a:tcPr>
                </a:tc>
                <a:tc>
                  <a:txBody>
                    <a:bodyPr/>
                    <a:lstStyle/>
                    <a:p>
                      <a:pPr algn="l" fontAlgn="b"/>
                      <a:r>
                        <a:rPr lang="en-US" sz="1100" b="0" i="0" u="none" strike="noStrike">
                          <a:solidFill>
                            <a:srgbClr val="FFFF00"/>
                          </a:solidFill>
                          <a:effectLst/>
                          <a:latin typeface="Calibri"/>
                        </a:rPr>
                        <a:t>B</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FFFF00"/>
                          </a:solidFill>
                          <a:effectLst/>
                          <a:latin typeface="Calibri"/>
                        </a:rPr>
                        <a:t>G</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6717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7351</TotalTime>
  <Words>667</Words>
  <Application>Microsoft Office PowerPoint</Application>
  <PresentationFormat>On-screen Show (4:3)</PresentationFormat>
  <Paragraphs>209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many 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it Out</dc:title>
  <dc:creator>Sylvia</dc:creator>
  <cp:lastModifiedBy>Owner</cp:lastModifiedBy>
  <cp:revision>89</cp:revision>
  <dcterms:created xsi:type="dcterms:W3CDTF">2011-08-10T03:06:22Z</dcterms:created>
  <dcterms:modified xsi:type="dcterms:W3CDTF">2013-08-04T20:07:25Z</dcterms:modified>
</cp:coreProperties>
</file>